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938" r:id="rId3"/>
    <p:sldId id="600" r:id="rId4"/>
    <p:sldId id="978" r:id="rId5"/>
    <p:sldId id="980" r:id="rId6"/>
    <p:sldId id="945" r:id="rId7"/>
    <p:sldId id="981" r:id="rId8"/>
    <p:sldId id="946" r:id="rId9"/>
    <p:sldId id="979" r:id="rId10"/>
    <p:sldId id="982" r:id="rId11"/>
    <p:sldId id="983" r:id="rId12"/>
    <p:sldId id="947" r:id="rId13"/>
    <p:sldId id="984" r:id="rId14"/>
    <p:sldId id="987" r:id="rId15"/>
    <p:sldId id="988" r:id="rId16"/>
    <p:sldId id="948" r:id="rId17"/>
    <p:sldId id="986" r:id="rId18"/>
    <p:sldId id="990" r:id="rId19"/>
    <p:sldId id="989" r:id="rId20"/>
    <p:sldId id="985" r:id="rId21"/>
    <p:sldId id="949" r:id="rId22"/>
    <p:sldId id="991" r:id="rId23"/>
    <p:sldId id="992" r:id="rId24"/>
    <p:sldId id="950" r:id="rId25"/>
    <p:sldId id="994" r:id="rId26"/>
    <p:sldId id="995" r:id="rId27"/>
    <p:sldId id="951" r:id="rId28"/>
    <p:sldId id="958" r:id="rId29"/>
    <p:sldId id="953" r:id="rId30"/>
    <p:sldId id="956" r:id="rId31"/>
    <p:sldId id="957" r:id="rId32"/>
    <p:sldId id="1016" r:id="rId33"/>
    <p:sldId id="95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3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88" autoAdjust="0"/>
    <p:restoredTop sz="94660"/>
  </p:normalViewPr>
  <p:slideViewPr>
    <p:cSldViewPr snapToGrid="0">
      <p:cViewPr varScale="1">
        <p:scale>
          <a:sx n="83" d="100"/>
          <a:sy n="83" d="100"/>
        </p:scale>
        <p:origin x="212"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195E1-8140-44C4-ABBE-A33B0C912B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42080B-EF1F-44C6-9A6E-07685F4DB3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ECEFE8-8547-4A8C-BE96-7CC112FDF31B}"/>
              </a:ext>
            </a:extLst>
          </p:cNvPr>
          <p:cNvSpPr>
            <a:spLocks noGrp="1"/>
          </p:cNvSpPr>
          <p:nvPr>
            <p:ph type="dt" sz="half" idx="10"/>
          </p:nvPr>
        </p:nvSpPr>
        <p:spPr/>
        <p:txBody>
          <a:bodyPr/>
          <a:lstStyle/>
          <a:p>
            <a:fld id="{89422B9B-649C-48E0-9CF0-737B1ACCBF29}" type="datetimeFigureOut">
              <a:rPr lang="en-US" smtClean="0"/>
              <a:pPr/>
              <a:t>11/25/2024</a:t>
            </a:fld>
            <a:endParaRPr lang="en-US"/>
          </a:p>
        </p:txBody>
      </p:sp>
      <p:sp>
        <p:nvSpPr>
          <p:cNvPr id="5" name="Footer Placeholder 4">
            <a:extLst>
              <a:ext uri="{FF2B5EF4-FFF2-40B4-BE49-F238E27FC236}">
                <a16:creationId xmlns:a16="http://schemas.microsoft.com/office/drawing/2014/main" id="{FAB3A70D-AC51-452A-8F0C-C19D28FAE8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7B40D4-D7C5-4699-9830-1FB6C4AA02A1}"/>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1133603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48593-3B2F-4A43-AA3E-BBD3576D5A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20CE28-C5BB-437B-9DE0-E132080BD7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DE0582-62A8-4985-9EBB-7B2D1EA90E73}"/>
              </a:ext>
            </a:extLst>
          </p:cNvPr>
          <p:cNvSpPr>
            <a:spLocks noGrp="1"/>
          </p:cNvSpPr>
          <p:nvPr>
            <p:ph type="dt" sz="half" idx="10"/>
          </p:nvPr>
        </p:nvSpPr>
        <p:spPr/>
        <p:txBody>
          <a:bodyPr/>
          <a:lstStyle/>
          <a:p>
            <a:fld id="{89422B9B-649C-48E0-9CF0-737B1ACCBF29}" type="datetimeFigureOut">
              <a:rPr lang="en-US" smtClean="0"/>
              <a:pPr/>
              <a:t>11/25/2024</a:t>
            </a:fld>
            <a:endParaRPr lang="en-US"/>
          </a:p>
        </p:txBody>
      </p:sp>
      <p:sp>
        <p:nvSpPr>
          <p:cNvPr id="5" name="Footer Placeholder 4">
            <a:extLst>
              <a:ext uri="{FF2B5EF4-FFF2-40B4-BE49-F238E27FC236}">
                <a16:creationId xmlns:a16="http://schemas.microsoft.com/office/drawing/2014/main" id="{D97FD69A-D6C9-42AD-9E4F-94560F80F3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B39B8-C4CA-4E31-AA64-4EC11754DE71}"/>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948856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159287-B4BE-4EE2-8FF8-358F0EA3BB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FDB77D-B7DE-43F2-BE82-06B68D340D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3DDD66-B1EB-4FFD-A5EF-BDBF5E0BC1D2}"/>
              </a:ext>
            </a:extLst>
          </p:cNvPr>
          <p:cNvSpPr>
            <a:spLocks noGrp="1"/>
          </p:cNvSpPr>
          <p:nvPr>
            <p:ph type="dt" sz="half" idx="10"/>
          </p:nvPr>
        </p:nvSpPr>
        <p:spPr/>
        <p:txBody>
          <a:bodyPr/>
          <a:lstStyle/>
          <a:p>
            <a:fld id="{89422B9B-649C-48E0-9CF0-737B1ACCBF29}" type="datetimeFigureOut">
              <a:rPr lang="en-US" smtClean="0"/>
              <a:pPr/>
              <a:t>11/25/2024</a:t>
            </a:fld>
            <a:endParaRPr lang="en-US"/>
          </a:p>
        </p:txBody>
      </p:sp>
      <p:sp>
        <p:nvSpPr>
          <p:cNvPr id="5" name="Footer Placeholder 4">
            <a:extLst>
              <a:ext uri="{FF2B5EF4-FFF2-40B4-BE49-F238E27FC236}">
                <a16:creationId xmlns:a16="http://schemas.microsoft.com/office/drawing/2014/main" id="{E44C8E9D-AB67-4E5A-B109-EC8B250974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1394D-A753-4E30-A192-4758A1810DC6}"/>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1531099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FD6C8-74DB-45E3-BB81-D8ED52A153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06599-F963-4E46-8E7F-B219D88AB9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5A8324-FE91-41E1-848E-CA9CE68ABB1A}"/>
              </a:ext>
            </a:extLst>
          </p:cNvPr>
          <p:cNvSpPr>
            <a:spLocks noGrp="1"/>
          </p:cNvSpPr>
          <p:nvPr>
            <p:ph type="dt" sz="half" idx="10"/>
          </p:nvPr>
        </p:nvSpPr>
        <p:spPr/>
        <p:txBody>
          <a:bodyPr/>
          <a:lstStyle/>
          <a:p>
            <a:fld id="{89422B9B-649C-48E0-9CF0-737B1ACCBF29}" type="datetimeFigureOut">
              <a:rPr lang="en-US" smtClean="0"/>
              <a:pPr/>
              <a:t>11/25/2024</a:t>
            </a:fld>
            <a:endParaRPr lang="en-US"/>
          </a:p>
        </p:txBody>
      </p:sp>
      <p:sp>
        <p:nvSpPr>
          <p:cNvPr id="5" name="Footer Placeholder 4">
            <a:extLst>
              <a:ext uri="{FF2B5EF4-FFF2-40B4-BE49-F238E27FC236}">
                <a16:creationId xmlns:a16="http://schemas.microsoft.com/office/drawing/2014/main" id="{B831AD27-129C-48E1-BDDF-260C7DD335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EC21A-26BD-4250-AB73-1A3FEE860673}"/>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381345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4DB5-177C-4553-8FF3-4DE99A69F6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FBBF2F-6785-428A-B995-6EB60B09D9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88106C-14AD-4161-B56F-E97D1E2CB080}"/>
              </a:ext>
            </a:extLst>
          </p:cNvPr>
          <p:cNvSpPr>
            <a:spLocks noGrp="1"/>
          </p:cNvSpPr>
          <p:nvPr>
            <p:ph type="dt" sz="half" idx="10"/>
          </p:nvPr>
        </p:nvSpPr>
        <p:spPr/>
        <p:txBody>
          <a:bodyPr/>
          <a:lstStyle/>
          <a:p>
            <a:fld id="{89422B9B-649C-48E0-9CF0-737B1ACCBF29}" type="datetimeFigureOut">
              <a:rPr lang="en-US" smtClean="0"/>
              <a:pPr/>
              <a:t>11/25/2024</a:t>
            </a:fld>
            <a:endParaRPr lang="en-US"/>
          </a:p>
        </p:txBody>
      </p:sp>
      <p:sp>
        <p:nvSpPr>
          <p:cNvPr id="5" name="Footer Placeholder 4">
            <a:extLst>
              <a:ext uri="{FF2B5EF4-FFF2-40B4-BE49-F238E27FC236}">
                <a16:creationId xmlns:a16="http://schemas.microsoft.com/office/drawing/2014/main" id="{C85BBC92-33D0-42C8-A92A-3E9B43FA86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0C23A2-90AD-434B-A377-CBE8F76A7BA0}"/>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3000312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6402-6E00-4D15-8E6A-5C0071A523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4F1EE1-4603-4952-99C2-E44E1C01A9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EB1AFD-B7A1-4386-A84B-E6D8B90059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76E6DD-6325-4CDD-9043-C503A516D1AC}"/>
              </a:ext>
            </a:extLst>
          </p:cNvPr>
          <p:cNvSpPr>
            <a:spLocks noGrp="1"/>
          </p:cNvSpPr>
          <p:nvPr>
            <p:ph type="dt" sz="half" idx="10"/>
          </p:nvPr>
        </p:nvSpPr>
        <p:spPr/>
        <p:txBody>
          <a:bodyPr/>
          <a:lstStyle/>
          <a:p>
            <a:fld id="{89422B9B-649C-48E0-9CF0-737B1ACCBF29}" type="datetimeFigureOut">
              <a:rPr lang="en-US" smtClean="0"/>
              <a:pPr/>
              <a:t>11/25/2024</a:t>
            </a:fld>
            <a:endParaRPr lang="en-US"/>
          </a:p>
        </p:txBody>
      </p:sp>
      <p:sp>
        <p:nvSpPr>
          <p:cNvPr id="6" name="Footer Placeholder 5">
            <a:extLst>
              <a:ext uri="{FF2B5EF4-FFF2-40B4-BE49-F238E27FC236}">
                <a16:creationId xmlns:a16="http://schemas.microsoft.com/office/drawing/2014/main" id="{975059BE-6998-4A2E-88EA-0599EB6F6D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2D2B08-05AD-4B46-8AD1-77F71948E5E2}"/>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269979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2B3BB-93A1-4487-8937-0E6071E3EB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D8AEAA-732D-4ECF-8046-24953046DC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E0273C-6A90-408A-8254-AB7A5C79E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1E71A0-D26F-408D-8A60-6ABEF5175A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41BF50-8674-4DCC-AC22-3BABFEAD81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DC91A2-99D0-4071-846A-D3CA09A89E06}"/>
              </a:ext>
            </a:extLst>
          </p:cNvPr>
          <p:cNvSpPr>
            <a:spLocks noGrp="1"/>
          </p:cNvSpPr>
          <p:nvPr>
            <p:ph type="dt" sz="half" idx="10"/>
          </p:nvPr>
        </p:nvSpPr>
        <p:spPr/>
        <p:txBody>
          <a:bodyPr/>
          <a:lstStyle/>
          <a:p>
            <a:fld id="{89422B9B-649C-48E0-9CF0-737B1ACCBF29}" type="datetimeFigureOut">
              <a:rPr lang="en-US" smtClean="0"/>
              <a:pPr/>
              <a:t>11/25/2024</a:t>
            </a:fld>
            <a:endParaRPr lang="en-US"/>
          </a:p>
        </p:txBody>
      </p:sp>
      <p:sp>
        <p:nvSpPr>
          <p:cNvPr id="8" name="Footer Placeholder 7">
            <a:extLst>
              <a:ext uri="{FF2B5EF4-FFF2-40B4-BE49-F238E27FC236}">
                <a16:creationId xmlns:a16="http://schemas.microsoft.com/office/drawing/2014/main" id="{655B421C-1EF7-4FCD-86F4-EFFDEAA354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31E61E-D24F-453C-9357-5C7A08C8939C}"/>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3029537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3D21D-DF3B-46D4-8879-8F8CFC41B1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B7A1AE-7872-4E2A-B19E-F3D1D5EC699B}"/>
              </a:ext>
            </a:extLst>
          </p:cNvPr>
          <p:cNvSpPr>
            <a:spLocks noGrp="1"/>
          </p:cNvSpPr>
          <p:nvPr>
            <p:ph type="dt" sz="half" idx="10"/>
          </p:nvPr>
        </p:nvSpPr>
        <p:spPr/>
        <p:txBody>
          <a:bodyPr/>
          <a:lstStyle/>
          <a:p>
            <a:fld id="{89422B9B-649C-48E0-9CF0-737B1ACCBF29}" type="datetimeFigureOut">
              <a:rPr lang="en-US" smtClean="0"/>
              <a:pPr/>
              <a:t>11/25/2024</a:t>
            </a:fld>
            <a:endParaRPr lang="en-US"/>
          </a:p>
        </p:txBody>
      </p:sp>
      <p:sp>
        <p:nvSpPr>
          <p:cNvPr id="4" name="Footer Placeholder 3">
            <a:extLst>
              <a:ext uri="{FF2B5EF4-FFF2-40B4-BE49-F238E27FC236}">
                <a16:creationId xmlns:a16="http://schemas.microsoft.com/office/drawing/2014/main" id="{C7201205-A0F4-46D2-BD3C-F6BD24BDFB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895CD4-E9DF-4773-B91F-0D1C54E3BF2C}"/>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234517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EC36BD-7539-4072-ADB2-EF36E832B246}"/>
              </a:ext>
            </a:extLst>
          </p:cNvPr>
          <p:cNvSpPr>
            <a:spLocks noGrp="1"/>
          </p:cNvSpPr>
          <p:nvPr>
            <p:ph type="dt" sz="half" idx="10"/>
          </p:nvPr>
        </p:nvSpPr>
        <p:spPr/>
        <p:txBody>
          <a:bodyPr/>
          <a:lstStyle/>
          <a:p>
            <a:fld id="{89422B9B-649C-48E0-9CF0-737B1ACCBF29}" type="datetimeFigureOut">
              <a:rPr lang="en-US" smtClean="0"/>
              <a:pPr/>
              <a:t>11/25/2024</a:t>
            </a:fld>
            <a:endParaRPr lang="en-US"/>
          </a:p>
        </p:txBody>
      </p:sp>
      <p:sp>
        <p:nvSpPr>
          <p:cNvPr id="3" name="Footer Placeholder 2">
            <a:extLst>
              <a:ext uri="{FF2B5EF4-FFF2-40B4-BE49-F238E27FC236}">
                <a16:creationId xmlns:a16="http://schemas.microsoft.com/office/drawing/2014/main" id="{AD6DD39B-0FFD-45FD-B558-193795187D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309F9D-7D4F-4C98-8C29-BC7DB98E6867}"/>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1289405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FD7B8-55ED-436C-B40D-0984B00AE9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21DB88-1DA0-4584-9006-9A0F560FBF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3EEE22-214D-4855-941C-AAD89FA968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32D2D4-C178-4785-8369-6736BE8385FA}"/>
              </a:ext>
            </a:extLst>
          </p:cNvPr>
          <p:cNvSpPr>
            <a:spLocks noGrp="1"/>
          </p:cNvSpPr>
          <p:nvPr>
            <p:ph type="dt" sz="half" idx="10"/>
          </p:nvPr>
        </p:nvSpPr>
        <p:spPr/>
        <p:txBody>
          <a:bodyPr/>
          <a:lstStyle/>
          <a:p>
            <a:fld id="{89422B9B-649C-48E0-9CF0-737B1ACCBF29}" type="datetimeFigureOut">
              <a:rPr lang="en-US" smtClean="0"/>
              <a:pPr/>
              <a:t>11/25/2024</a:t>
            </a:fld>
            <a:endParaRPr lang="en-US"/>
          </a:p>
        </p:txBody>
      </p:sp>
      <p:sp>
        <p:nvSpPr>
          <p:cNvPr id="6" name="Footer Placeholder 5">
            <a:extLst>
              <a:ext uri="{FF2B5EF4-FFF2-40B4-BE49-F238E27FC236}">
                <a16:creationId xmlns:a16="http://schemas.microsoft.com/office/drawing/2014/main" id="{E3B664DD-C7EE-431F-AA65-3C47D7621E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6A201E-39CA-40B8-9A08-1B203C9FF034}"/>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1859567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2B2B4-0CA5-4972-A870-A3B3D3B047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03EC37-2CB4-4A9E-B725-918A693646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28D7F2-A03D-4C88-8D03-93D6266233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EBFE40-EC21-46A1-A793-DDF9FA2B2D8C}"/>
              </a:ext>
            </a:extLst>
          </p:cNvPr>
          <p:cNvSpPr>
            <a:spLocks noGrp="1"/>
          </p:cNvSpPr>
          <p:nvPr>
            <p:ph type="dt" sz="half" idx="10"/>
          </p:nvPr>
        </p:nvSpPr>
        <p:spPr/>
        <p:txBody>
          <a:bodyPr/>
          <a:lstStyle/>
          <a:p>
            <a:fld id="{89422B9B-649C-48E0-9CF0-737B1ACCBF29}" type="datetimeFigureOut">
              <a:rPr lang="en-US" smtClean="0"/>
              <a:pPr/>
              <a:t>11/25/2024</a:t>
            </a:fld>
            <a:endParaRPr lang="en-US"/>
          </a:p>
        </p:txBody>
      </p:sp>
      <p:sp>
        <p:nvSpPr>
          <p:cNvPr id="6" name="Footer Placeholder 5">
            <a:extLst>
              <a:ext uri="{FF2B5EF4-FFF2-40B4-BE49-F238E27FC236}">
                <a16:creationId xmlns:a16="http://schemas.microsoft.com/office/drawing/2014/main" id="{D18017ED-BD7D-4D6A-A147-CA352E3D5D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B69E16-FEA2-4A11-ACC7-044A838D4A96}"/>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2492823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7CBFE3-802E-4ECE-B59B-3EBF9664DB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8C0BC8-A278-45F2-A4F0-74CE72C03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D290C2-78AE-43AD-B587-5D21E89847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22B9B-649C-48E0-9CF0-737B1ACCBF29}" type="datetimeFigureOut">
              <a:rPr lang="en-US" smtClean="0"/>
              <a:pPr/>
              <a:t>11/25/2024</a:t>
            </a:fld>
            <a:endParaRPr lang="en-US"/>
          </a:p>
        </p:txBody>
      </p:sp>
      <p:sp>
        <p:nvSpPr>
          <p:cNvPr id="5" name="Footer Placeholder 4">
            <a:extLst>
              <a:ext uri="{FF2B5EF4-FFF2-40B4-BE49-F238E27FC236}">
                <a16:creationId xmlns:a16="http://schemas.microsoft.com/office/drawing/2014/main" id="{2C1C52E3-8770-401F-9AA8-3CD43F5E7A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911654-08FA-41E9-88BD-047524FCA1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E6A6DD-0549-4CD2-9511-D9B002B9D65E}" type="slidenum">
              <a:rPr lang="en-US" smtClean="0"/>
              <a:pPr/>
              <a:t>‹#›</a:t>
            </a:fld>
            <a:endParaRPr lang="en-US"/>
          </a:p>
        </p:txBody>
      </p:sp>
    </p:spTree>
    <p:extLst>
      <p:ext uri="{BB962C8B-B14F-4D97-AF65-F5344CB8AC3E}">
        <p14:creationId xmlns:p14="http://schemas.microsoft.com/office/powerpoint/2010/main" val="22813193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558E6-1E06-4CBE-A644-7663F940CA66}"/>
              </a:ext>
            </a:extLst>
          </p:cNvPr>
          <p:cNvSpPr>
            <a:spLocks noGrp="1"/>
          </p:cNvSpPr>
          <p:nvPr>
            <p:ph type="ctrTitle"/>
          </p:nvPr>
        </p:nvSpPr>
        <p:spPr>
          <a:xfrm>
            <a:off x="3010285" y="2732529"/>
            <a:ext cx="3839832" cy="765052"/>
          </a:xfrm>
        </p:spPr>
        <p:txBody>
          <a:bodyPr>
            <a:noAutofit/>
          </a:bodyPr>
          <a:lstStyle/>
          <a:p>
            <a:pPr algn="l"/>
            <a:r>
              <a:rPr lang="en-IN" dirty="0">
                <a:solidFill>
                  <a:schemeClr val="bg1"/>
                </a:solidFill>
                <a:latin typeface="Arial Black" pitchFamily="34" charset="0"/>
                <a:cs typeface="Arial" pitchFamily="34" charset="0"/>
              </a:rPr>
              <a:t>Gen-AI</a:t>
            </a:r>
            <a:endParaRPr lang="en-US" dirty="0">
              <a:solidFill>
                <a:schemeClr val="bg1"/>
              </a:solidFill>
              <a:latin typeface="Arial Black" pitchFamily="34" charset="0"/>
              <a:cs typeface="Arial" pitchFamily="34" charset="0"/>
            </a:endParaRPr>
          </a:p>
        </p:txBody>
      </p:sp>
    </p:spTree>
    <p:extLst>
      <p:ext uri="{BB962C8B-B14F-4D97-AF65-F5344CB8AC3E}">
        <p14:creationId xmlns:p14="http://schemas.microsoft.com/office/powerpoint/2010/main" val="47385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65CDD293-BE29-9CAB-CAAD-AD9BADF391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BA7AD8-5ACF-E3FE-7908-03E937910EF2}"/>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Key features of a Module</a:t>
            </a:r>
          </a:p>
        </p:txBody>
      </p:sp>
      <p:sp>
        <p:nvSpPr>
          <p:cNvPr id="5" name="Content Placeholder 4">
            <a:extLst>
              <a:ext uri="{FF2B5EF4-FFF2-40B4-BE49-F238E27FC236}">
                <a16:creationId xmlns:a16="http://schemas.microsoft.com/office/drawing/2014/main" id="{C302DCAC-D87E-8859-80C9-6FADC52A4E46}"/>
              </a:ext>
            </a:extLst>
          </p:cNvPr>
          <p:cNvSpPr>
            <a:spLocks noGrp="1"/>
          </p:cNvSpPr>
          <p:nvPr>
            <p:ph idx="1"/>
          </p:nvPr>
        </p:nvSpPr>
        <p:spPr>
          <a:xfrm>
            <a:off x="342899" y="1076632"/>
            <a:ext cx="11474925" cy="5435533"/>
          </a:xfrm>
        </p:spPr>
        <p:txBody>
          <a:bodyPr numCol="2">
            <a:normAutofit/>
          </a:bodyPr>
          <a:lstStyle/>
          <a:p>
            <a:r>
              <a:rPr lang="en-US" sz="2400" b="1" dirty="0"/>
              <a:t>Organization</a:t>
            </a:r>
            <a:r>
              <a:rPr lang="en-US" sz="2400" dirty="0"/>
              <a:t>: Modules help organize code by grouping the related  functions, variables, and other resources together. </a:t>
            </a:r>
          </a:p>
          <a:p>
            <a:r>
              <a:rPr lang="en-US" sz="2400" b="1" dirty="0"/>
              <a:t>Reusability</a:t>
            </a:r>
            <a:r>
              <a:rPr lang="en-US" sz="2400" dirty="0"/>
              <a:t>: Modules can be used in multiple programs without duplication by allowing developers to write code once and use it in multiple programs. </a:t>
            </a:r>
          </a:p>
          <a:p>
            <a:r>
              <a:rPr lang="en-US" sz="2400" b="1" dirty="0"/>
              <a:t>Build, test, and debug</a:t>
            </a:r>
            <a:r>
              <a:rPr lang="en-US" sz="2400" dirty="0"/>
              <a:t>: Each module can be built, tested, and debugged independently. </a:t>
            </a:r>
          </a:p>
          <a:p>
            <a:r>
              <a:rPr lang="en-US" sz="2400" b="1" dirty="0"/>
              <a:t>Dependencies</a:t>
            </a:r>
            <a:r>
              <a:rPr lang="en-US" sz="2400" dirty="0"/>
              <a:t>: One module can use another module as a dependency. </a:t>
            </a:r>
          </a:p>
          <a:p>
            <a:r>
              <a:rPr lang="en-US" sz="2400" b="1" dirty="0"/>
              <a:t>Object-oriented programming</a:t>
            </a:r>
            <a:r>
              <a:rPr lang="en-US" sz="2400" dirty="0"/>
              <a:t>: in OOPS, modules usually correspond to classes, packages, files, and components.</a:t>
            </a:r>
          </a:p>
          <a:p>
            <a:r>
              <a:rPr lang="en-US" sz="2400" b="1" dirty="0"/>
              <a:t>Namespace Management</a:t>
            </a:r>
            <a:r>
              <a:rPr lang="en-US" sz="2400" dirty="0"/>
              <a:t>: Modules provide a separate namespace to avoid naming conflicts.</a:t>
            </a:r>
          </a:p>
          <a:p>
            <a:r>
              <a:rPr lang="en-US" sz="2400" b="1" dirty="0"/>
              <a:t>Maintainability</a:t>
            </a:r>
            <a:r>
              <a:rPr lang="en-US" sz="2400" dirty="0"/>
              <a:t>: Code changes in a module do not affect other parts of the program</a:t>
            </a:r>
          </a:p>
        </p:txBody>
      </p:sp>
      <p:pic>
        <p:nvPicPr>
          <p:cNvPr id="4" name="Picture 3">
            <a:extLst>
              <a:ext uri="{FF2B5EF4-FFF2-40B4-BE49-F238E27FC236}">
                <a16:creationId xmlns:a16="http://schemas.microsoft.com/office/drawing/2014/main" id="{10A6B648-4929-3FA4-4DA5-44F3C153D7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2882685"/>
            <a:ext cx="5721824" cy="3629480"/>
          </a:xfrm>
          <a:prstGeom prst="rect">
            <a:avLst/>
          </a:prstGeom>
        </p:spPr>
      </p:pic>
    </p:spTree>
    <p:extLst>
      <p:ext uri="{BB962C8B-B14F-4D97-AF65-F5344CB8AC3E}">
        <p14:creationId xmlns:p14="http://schemas.microsoft.com/office/powerpoint/2010/main" val="2204491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F838FFDD-C374-5275-C0D4-786EB9AD57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3AA8AE-F196-D342-EC66-968C38F77A30}"/>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Types of Modules</a:t>
            </a:r>
          </a:p>
        </p:txBody>
      </p:sp>
      <p:sp>
        <p:nvSpPr>
          <p:cNvPr id="5" name="Content Placeholder 4">
            <a:extLst>
              <a:ext uri="{FF2B5EF4-FFF2-40B4-BE49-F238E27FC236}">
                <a16:creationId xmlns:a16="http://schemas.microsoft.com/office/drawing/2014/main" id="{141BF906-F5DC-8FC3-4940-0BDBDFBDF229}"/>
              </a:ext>
            </a:extLst>
          </p:cNvPr>
          <p:cNvSpPr>
            <a:spLocks noGrp="1"/>
          </p:cNvSpPr>
          <p:nvPr>
            <p:ph idx="1"/>
          </p:nvPr>
        </p:nvSpPr>
        <p:spPr>
          <a:xfrm>
            <a:off x="342899" y="1076632"/>
            <a:ext cx="11474925" cy="5435533"/>
          </a:xfrm>
        </p:spPr>
        <p:txBody>
          <a:bodyPr numCol="2">
            <a:normAutofit/>
          </a:bodyPr>
          <a:lstStyle/>
          <a:p>
            <a:r>
              <a:rPr lang="en-US" sz="2500" b="1" dirty="0"/>
              <a:t>Built-in Modules</a:t>
            </a:r>
            <a:r>
              <a:rPr lang="en-US" sz="2500" dirty="0"/>
              <a:t>: Standard library provided by the programming language. Example in Python: math, </a:t>
            </a:r>
            <a:r>
              <a:rPr lang="en-US" sz="2500" dirty="0" err="1"/>
              <a:t>os</a:t>
            </a:r>
            <a:r>
              <a:rPr lang="en-US" sz="2500" dirty="0"/>
              <a:t>, datetime.</a:t>
            </a:r>
          </a:p>
          <a:p>
            <a:r>
              <a:rPr lang="en-US" sz="2500" b="1" dirty="0"/>
              <a:t>User-defined Modules</a:t>
            </a:r>
            <a:r>
              <a:rPr lang="en-US" sz="2500" dirty="0"/>
              <a:t>: Created by developers to organize their code. Example: A file named utilities.py in Python with custom functions and classes.</a:t>
            </a:r>
          </a:p>
          <a:p>
            <a:r>
              <a:rPr lang="en-US" sz="2500" b="1" dirty="0"/>
              <a:t>Third-party Modules</a:t>
            </a:r>
            <a:r>
              <a:rPr lang="en-US" sz="2500" dirty="0"/>
              <a:t>: Developed by others and often installed via package managers. Example in Python: </a:t>
            </a:r>
            <a:r>
              <a:rPr lang="en-US" sz="2500" dirty="0" err="1"/>
              <a:t>numpy</a:t>
            </a:r>
            <a:r>
              <a:rPr lang="en-US" sz="2500" dirty="0"/>
              <a:t>, pandas.</a:t>
            </a:r>
          </a:p>
          <a:p>
            <a:r>
              <a:rPr lang="en-US" sz="2500" dirty="0"/>
              <a:t>https://docs.python.org/3/py-modindex.html</a:t>
            </a:r>
          </a:p>
        </p:txBody>
      </p:sp>
      <p:pic>
        <p:nvPicPr>
          <p:cNvPr id="3" name="Picture 2">
            <a:extLst>
              <a:ext uri="{FF2B5EF4-FFF2-40B4-BE49-F238E27FC236}">
                <a16:creationId xmlns:a16="http://schemas.microsoft.com/office/drawing/2014/main" id="{C0D0A122-8658-F8AC-A6B9-97A012FD3FA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6096000" y="1076632"/>
            <a:ext cx="5721824" cy="5435533"/>
          </a:xfrm>
          <a:prstGeom prst="rect">
            <a:avLst/>
          </a:prstGeom>
        </p:spPr>
      </p:pic>
    </p:spTree>
    <p:extLst>
      <p:ext uri="{BB962C8B-B14F-4D97-AF65-F5344CB8AC3E}">
        <p14:creationId xmlns:p14="http://schemas.microsoft.com/office/powerpoint/2010/main" val="3671163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F8ABFEAA-BC6C-B8EE-179A-90E9853000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46FF86-C72E-662C-2092-08CB7BC0C73B}"/>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Packages</a:t>
            </a:r>
          </a:p>
        </p:txBody>
      </p:sp>
      <p:pic>
        <p:nvPicPr>
          <p:cNvPr id="4" name="Content Placeholder 3">
            <a:extLst>
              <a:ext uri="{FF2B5EF4-FFF2-40B4-BE49-F238E27FC236}">
                <a16:creationId xmlns:a16="http://schemas.microsoft.com/office/drawing/2014/main" id="{8A3ED0E1-BB48-C046-01CD-0AC8FAE05B3B}"/>
              </a:ext>
            </a:extLst>
          </p:cNvPr>
          <p:cNvPicPr>
            <a:picLocks noGrp="1" noChangeAspect="1"/>
          </p:cNvPicPr>
          <p:nvPr>
            <p:ph idx="1"/>
          </p:nvPr>
        </p:nvPicPr>
        <p:blipFill>
          <a:blip r:embed="rId3"/>
          <a:stretch>
            <a:fillRect/>
          </a:stretch>
        </p:blipFill>
        <p:spPr>
          <a:xfrm>
            <a:off x="6095999" y="1076325"/>
            <a:ext cx="5753101" cy="5435600"/>
          </a:xfrm>
          <a:prstGeom prst="rect">
            <a:avLst/>
          </a:prstGeom>
        </p:spPr>
      </p:pic>
      <p:pic>
        <p:nvPicPr>
          <p:cNvPr id="5" name="Picture 4">
            <a:extLst>
              <a:ext uri="{FF2B5EF4-FFF2-40B4-BE49-F238E27FC236}">
                <a16:creationId xmlns:a16="http://schemas.microsoft.com/office/drawing/2014/main" id="{14CEEFC8-3CC8-23A2-F6C4-106E7C7CBA24}"/>
              </a:ext>
            </a:extLst>
          </p:cNvPr>
          <p:cNvPicPr>
            <a:picLocks noChangeAspect="1"/>
          </p:cNvPicPr>
          <p:nvPr/>
        </p:nvPicPr>
        <p:blipFill>
          <a:blip r:embed="rId4"/>
          <a:stretch>
            <a:fillRect/>
          </a:stretch>
        </p:blipFill>
        <p:spPr>
          <a:xfrm>
            <a:off x="374173" y="1076325"/>
            <a:ext cx="5721825" cy="5435600"/>
          </a:xfrm>
          <a:prstGeom prst="rect">
            <a:avLst/>
          </a:prstGeom>
        </p:spPr>
      </p:pic>
    </p:spTree>
    <p:extLst>
      <p:ext uri="{BB962C8B-B14F-4D97-AF65-F5344CB8AC3E}">
        <p14:creationId xmlns:p14="http://schemas.microsoft.com/office/powerpoint/2010/main" val="3090474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A29AF542-B71A-5367-8382-DCBFF6C4B3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C6860-4374-8773-89B6-C5F5B220C88E}"/>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What is a Package</a:t>
            </a:r>
          </a:p>
        </p:txBody>
      </p:sp>
      <p:sp>
        <p:nvSpPr>
          <p:cNvPr id="7" name="Content Placeholder 6">
            <a:extLst>
              <a:ext uri="{FF2B5EF4-FFF2-40B4-BE49-F238E27FC236}">
                <a16:creationId xmlns:a16="http://schemas.microsoft.com/office/drawing/2014/main" id="{492BF87C-83F1-EE1E-8FC8-CC0034D49E8B}"/>
              </a:ext>
            </a:extLst>
          </p:cNvPr>
          <p:cNvSpPr>
            <a:spLocks noGrp="1"/>
          </p:cNvSpPr>
          <p:nvPr>
            <p:ph idx="1"/>
          </p:nvPr>
        </p:nvSpPr>
        <p:spPr>
          <a:xfrm>
            <a:off x="342900" y="1076632"/>
            <a:ext cx="11474926" cy="5435533"/>
          </a:xfrm>
        </p:spPr>
        <p:txBody>
          <a:bodyPr/>
          <a:lstStyle/>
          <a:p>
            <a:r>
              <a:rPr lang="en-US" dirty="0"/>
              <a:t>A package is a </a:t>
            </a:r>
            <a:r>
              <a:rPr lang="en-US" b="1" dirty="0"/>
              <a:t>namespace that collects and organizes a set of related files</a:t>
            </a:r>
            <a:r>
              <a:rPr lang="en-US" dirty="0"/>
              <a:t>, directories, classes and interfaces that are required for a running a software.</a:t>
            </a:r>
          </a:p>
          <a:p>
            <a:r>
              <a:rPr lang="en-US" dirty="0"/>
              <a:t>They are usually </a:t>
            </a:r>
            <a:r>
              <a:rPr lang="en-US" b="1" dirty="0"/>
              <a:t>designed and built by the application developer </a:t>
            </a:r>
            <a:r>
              <a:rPr lang="en-US" dirty="0"/>
              <a:t>after the application code has been developed.</a:t>
            </a:r>
          </a:p>
          <a:p>
            <a:r>
              <a:rPr lang="en-US" dirty="0"/>
              <a:t>Software packaging is the process of bundling various software components, configuration files and documentation into a single package, to facilitate the distribution and installation of the software on multiple systems.</a:t>
            </a:r>
          </a:p>
          <a:p>
            <a:r>
              <a:rPr lang="en-US" dirty="0"/>
              <a:t>A software package can be licensed, downloaded or subscribed to as a bundle of related products. </a:t>
            </a:r>
          </a:p>
          <a:p>
            <a:r>
              <a:rPr lang="en-US" dirty="0"/>
              <a:t>https://pypi.org/</a:t>
            </a:r>
          </a:p>
        </p:txBody>
      </p:sp>
    </p:spTree>
    <p:extLst>
      <p:ext uri="{BB962C8B-B14F-4D97-AF65-F5344CB8AC3E}">
        <p14:creationId xmlns:p14="http://schemas.microsoft.com/office/powerpoint/2010/main" val="475198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2B85713D-ACB1-AD5E-2C11-9EA1AEF60B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5D1AE2-AC1C-83CA-B0FB-2D43B42C012F}"/>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Key features of Packages</a:t>
            </a:r>
          </a:p>
        </p:txBody>
      </p:sp>
      <p:sp>
        <p:nvSpPr>
          <p:cNvPr id="7" name="Content Placeholder 6">
            <a:extLst>
              <a:ext uri="{FF2B5EF4-FFF2-40B4-BE49-F238E27FC236}">
                <a16:creationId xmlns:a16="http://schemas.microsoft.com/office/drawing/2014/main" id="{134C40CD-90F7-FD15-40ED-4513C0EE2CF4}"/>
              </a:ext>
            </a:extLst>
          </p:cNvPr>
          <p:cNvSpPr>
            <a:spLocks noGrp="1"/>
          </p:cNvSpPr>
          <p:nvPr>
            <p:ph idx="1"/>
          </p:nvPr>
        </p:nvSpPr>
        <p:spPr>
          <a:xfrm>
            <a:off x="342900" y="1076632"/>
            <a:ext cx="11474926" cy="5435533"/>
          </a:xfrm>
        </p:spPr>
        <p:txBody>
          <a:bodyPr>
            <a:normAutofit/>
          </a:bodyPr>
          <a:lstStyle/>
          <a:p>
            <a:r>
              <a:rPr lang="en-US" b="1" dirty="0"/>
              <a:t>Structure</a:t>
            </a:r>
            <a:r>
              <a:rPr lang="en-US" dirty="0"/>
              <a:t>: A package consists of a directory containing one or more modules and a special file, often called __init__.py in Python, which makes the directory a package. The __init__.py file can be empty or include initialization code for the package.</a:t>
            </a:r>
          </a:p>
          <a:p>
            <a:r>
              <a:rPr lang="en-US" b="1" dirty="0"/>
              <a:t>Namespaces</a:t>
            </a:r>
            <a:r>
              <a:rPr lang="en-US" dirty="0"/>
              <a:t>: Packages create namespaces, which help </a:t>
            </a:r>
            <a:r>
              <a:rPr lang="en-US" b="1" dirty="0"/>
              <a:t>avoid conflicts between module names</a:t>
            </a:r>
            <a:r>
              <a:rPr lang="en-US" dirty="0"/>
              <a:t>. For example, you can have modules with the same name in different packages without any collision.</a:t>
            </a:r>
          </a:p>
          <a:p>
            <a:r>
              <a:rPr lang="en-US" b="1" dirty="0"/>
              <a:t>Hierarchy</a:t>
            </a:r>
            <a:r>
              <a:rPr lang="en-US" dirty="0"/>
              <a:t>: Packages can contain </a:t>
            </a:r>
            <a:r>
              <a:rPr lang="en-US" b="1" dirty="0"/>
              <a:t>sub-packages</a:t>
            </a:r>
            <a:r>
              <a:rPr lang="en-US" dirty="0"/>
              <a:t>, forming a hierarchical structure, for a more organized and logical grouping of related functionality.</a:t>
            </a:r>
          </a:p>
          <a:p>
            <a:r>
              <a:rPr lang="en-US" b="1" dirty="0"/>
              <a:t>Distribution</a:t>
            </a:r>
            <a:r>
              <a:rPr lang="en-US" dirty="0"/>
              <a:t>: Packages are often used to distribute libraries and frameworks. Ex: Python's </a:t>
            </a:r>
            <a:r>
              <a:rPr lang="en-US" b="1" dirty="0"/>
              <a:t>pip tool install packages </a:t>
            </a:r>
            <a:r>
              <a:rPr lang="en-US" dirty="0"/>
              <a:t>from the Python Package Index (</a:t>
            </a:r>
            <a:r>
              <a:rPr lang="en-US" dirty="0" err="1"/>
              <a:t>PyPI</a:t>
            </a:r>
            <a:r>
              <a:rPr lang="en-US" dirty="0"/>
              <a:t>).</a:t>
            </a:r>
          </a:p>
        </p:txBody>
      </p:sp>
    </p:spTree>
    <p:extLst>
      <p:ext uri="{BB962C8B-B14F-4D97-AF65-F5344CB8AC3E}">
        <p14:creationId xmlns:p14="http://schemas.microsoft.com/office/powerpoint/2010/main" val="3269393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13254F99-3CCF-E7D1-4CD5-32DE7645B8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427F45-F5D5-F4E8-1D79-54831A291D39}"/>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Key features of Packages</a:t>
            </a:r>
          </a:p>
        </p:txBody>
      </p:sp>
      <p:sp>
        <p:nvSpPr>
          <p:cNvPr id="7" name="Content Placeholder 6">
            <a:extLst>
              <a:ext uri="{FF2B5EF4-FFF2-40B4-BE49-F238E27FC236}">
                <a16:creationId xmlns:a16="http://schemas.microsoft.com/office/drawing/2014/main" id="{3DC09FDB-31E4-EA30-A1F3-F2A213B5BA8F}"/>
              </a:ext>
            </a:extLst>
          </p:cNvPr>
          <p:cNvSpPr>
            <a:spLocks noGrp="1"/>
          </p:cNvSpPr>
          <p:nvPr>
            <p:ph idx="1"/>
          </p:nvPr>
        </p:nvSpPr>
        <p:spPr>
          <a:xfrm>
            <a:off x="342900" y="1076632"/>
            <a:ext cx="11474926" cy="5435533"/>
          </a:xfrm>
        </p:spPr>
        <p:txBody>
          <a:bodyPr>
            <a:normAutofit fontScale="92500"/>
          </a:bodyPr>
          <a:lstStyle/>
          <a:p>
            <a:r>
              <a:rPr lang="en-US" b="1" dirty="0"/>
              <a:t>Built-in Packages</a:t>
            </a:r>
            <a:r>
              <a:rPr lang="en-US" dirty="0"/>
              <a:t>: These are predefined packages provided by programming languages or frameworks. Ex: In Python, built-in packages like math and </a:t>
            </a:r>
            <a:r>
              <a:rPr lang="en-US" dirty="0" err="1"/>
              <a:t>os</a:t>
            </a:r>
            <a:r>
              <a:rPr lang="en-US" dirty="0"/>
              <a:t>.</a:t>
            </a:r>
          </a:p>
          <a:p>
            <a:r>
              <a:rPr lang="en-US" b="1" dirty="0"/>
              <a:t>User-defined Packages</a:t>
            </a:r>
            <a:r>
              <a:rPr lang="en-US" dirty="0"/>
              <a:t>: Developers can create their own packages to organize their code according to specific project needs. Ex: A package named </a:t>
            </a:r>
            <a:r>
              <a:rPr lang="en-US" dirty="0" err="1"/>
              <a:t>myapp.utilities</a:t>
            </a:r>
            <a:r>
              <a:rPr lang="en-US" dirty="0"/>
              <a:t> can contain various utility functions relevant to the application 35.</a:t>
            </a:r>
          </a:p>
          <a:p>
            <a:r>
              <a:rPr lang="en-US" b="1" dirty="0"/>
              <a:t>Benefits of using Packages</a:t>
            </a:r>
          </a:p>
          <a:p>
            <a:r>
              <a:rPr lang="en-US" b="1" dirty="0"/>
              <a:t>Avoid Naming Conflicts</a:t>
            </a:r>
            <a:r>
              <a:rPr lang="en-US" dirty="0"/>
              <a:t>: By grouping classes into packages, developers can use the same class names in different contexts without conflict 12.</a:t>
            </a:r>
          </a:p>
          <a:p>
            <a:r>
              <a:rPr lang="en-US" b="1" dirty="0"/>
              <a:t>Enhanced Code Maintenance</a:t>
            </a:r>
            <a:r>
              <a:rPr lang="en-US" dirty="0"/>
              <a:t>: Code organized into packages is easier to maintain and update since related functionalities are grouped together 45.</a:t>
            </a:r>
          </a:p>
          <a:p>
            <a:r>
              <a:rPr lang="en-US" b="1" dirty="0"/>
              <a:t>Simplified Access Control</a:t>
            </a:r>
            <a:r>
              <a:rPr lang="en-US" dirty="0"/>
              <a:t>: Packages provide controlled access to classes and interfaces, allowing developers to expose only those that are necessary while keeping other parts private.</a:t>
            </a:r>
          </a:p>
        </p:txBody>
      </p:sp>
    </p:spTree>
    <p:extLst>
      <p:ext uri="{BB962C8B-B14F-4D97-AF65-F5344CB8AC3E}">
        <p14:creationId xmlns:p14="http://schemas.microsoft.com/office/powerpoint/2010/main" val="3172389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496ADE54-DA8E-2225-A0D6-3DD15257A4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41CAF0-1566-90B7-ACA9-B0FB4CFC87F7}"/>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Libraries</a:t>
            </a:r>
          </a:p>
        </p:txBody>
      </p:sp>
      <p:pic>
        <p:nvPicPr>
          <p:cNvPr id="4" name="Content Placeholder 3">
            <a:extLst>
              <a:ext uri="{FF2B5EF4-FFF2-40B4-BE49-F238E27FC236}">
                <a16:creationId xmlns:a16="http://schemas.microsoft.com/office/drawing/2014/main" id="{D678E719-2849-1BAA-DF1E-39827EB8E8E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096000" y="1076566"/>
            <a:ext cx="5753100" cy="5435600"/>
          </a:xfrm>
          <a:prstGeom prst="rect">
            <a:avLst/>
          </a:prstGeom>
        </p:spPr>
      </p:pic>
      <p:pic>
        <p:nvPicPr>
          <p:cNvPr id="5" name="Picture 4">
            <a:extLst>
              <a:ext uri="{FF2B5EF4-FFF2-40B4-BE49-F238E27FC236}">
                <a16:creationId xmlns:a16="http://schemas.microsoft.com/office/drawing/2014/main" id="{DD61626A-FC45-508E-BC43-BC9936F98526}"/>
              </a:ext>
            </a:extLst>
          </p:cNvPr>
          <p:cNvPicPr>
            <a:picLocks noChangeAspect="1"/>
          </p:cNvPicPr>
          <p:nvPr/>
        </p:nvPicPr>
        <p:blipFill>
          <a:blip r:embed="rId4"/>
          <a:stretch>
            <a:fillRect/>
          </a:stretch>
        </p:blipFill>
        <p:spPr>
          <a:xfrm>
            <a:off x="374174" y="1076566"/>
            <a:ext cx="5690552" cy="5435600"/>
          </a:xfrm>
          <a:prstGeom prst="rect">
            <a:avLst/>
          </a:prstGeom>
        </p:spPr>
      </p:pic>
    </p:spTree>
    <p:extLst>
      <p:ext uri="{BB962C8B-B14F-4D97-AF65-F5344CB8AC3E}">
        <p14:creationId xmlns:p14="http://schemas.microsoft.com/office/powerpoint/2010/main" val="2672755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70D11874-7B4C-0A84-A01B-816AFAEAE2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9E0870-F67F-1426-B6F4-FE29D7FD62CB}"/>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What is a Library in programming</a:t>
            </a:r>
          </a:p>
        </p:txBody>
      </p:sp>
      <p:sp>
        <p:nvSpPr>
          <p:cNvPr id="7" name="Content Placeholder 6">
            <a:extLst>
              <a:ext uri="{FF2B5EF4-FFF2-40B4-BE49-F238E27FC236}">
                <a16:creationId xmlns:a16="http://schemas.microsoft.com/office/drawing/2014/main" id="{A15BBB3D-7281-8086-F846-F61381BBE596}"/>
              </a:ext>
            </a:extLst>
          </p:cNvPr>
          <p:cNvSpPr>
            <a:spLocks noGrp="1"/>
          </p:cNvSpPr>
          <p:nvPr>
            <p:ph idx="1"/>
          </p:nvPr>
        </p:nvSpPr>
        <p:spPr>
          <a:xfrm>
            <a:off x="342900" y="1076632"/>
            <a:ext cx="11474926" cy="5435533"/>
          </a:xfrm>
        </p:spPr>
        <p:txBody>
          <a:bodyPr>
            <a:normAutofit/>
          </a:bodyPr>
          <a:lstStyle/>
          <a:p>
            <a:r>
              <a:rPr lang="en-US" dirty="0"/>
              <a:t>A library is a curated collection of </a:t>
            </a:r>
            <a:r>
              <a:rPr lang="en-US" b="1" dirty="0"/>
              <a:t>pre-written or precompiled code files</a:t>
            </a:r>
            <a:r>
              <a:rPr lang="en-US" dirty="0"/>
              <a:t>, functions, modules, scripts, routines, and other resources that can be referenced by  programmers, for software development, to reduce the amount of code a programmer needs to write.</a:t>
            </a:r>
          </a:p>
          <a:p>
            <a:r>
              <a:rPr lang="en-US" dirty="0"/>
              <a:t>Libraries are essential tools that make programming more efficient and allow developers to leverage the work of others to build more complex and robust applications.</a:t>
            </a:r>
          </a:p>
          <a:p>
            <a:r>
              <a:rPr lang="en-US" dirty="0"/>
              <a:t>Python libraries: NumPy for numerical operations, Pandas for data manipulation, Requests for making HTTP requests.</a:t>
            </a:r>
          </a:p>
          <a:p>
            <a:endParaRPr lang="en-US" dirty="0"/>
          </a:p>
        </p:txBody>
      </p:sp>
    </p:spTree>
    <p:extLst>
      <p:ext uri="{BB962C8B-B14F-4D97-AF65-F5344CB8AC3E}">
        <p14:creationId xmlns:p14="http://schemas.microsoft.com/office/powerpoint/2010/main" val="383285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4F1A7012-F5E1-907A-3908-CDDA517665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3AF27-C89E-DB57-ACBE-0C8ACE10318A}"/>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Types of Libraries</a:t>
            </a:r>
          </a:p>
        </p:txBody>
      </p:sp>
      <p:sp>
        <p:nvSpPr>
          <p:cNvPr id="7" name="Content Placeholder 6">
            <a:extLst>
              <a:ext uri="{FF2B5EF4-FFF2-40B4-BE49-F238E27FC236}">
                <a16:creationId xmlns:a16="http://schemas.microsoft.com/office/drawing/2014/main" id="{A292D5A5-B437-A64F-E9D4-E7D6AB452913}"/>
              </a:ext>
            </a:extLst>
          </p:cNvPr>
          <p:cNvSpPr>
            <a:spLocks noGrp="1"/>
          </p:cNvSpPr>
          <p:nvPr>
            <p:ph idx="1"/>
          </p:nvPr>
        </p:nvSpPr>
        <p:spPr>
          <a:xfrm>
            <a:off x="342900" y="1076632"/>
            <a:ext cx="11474926" cy="5435533"/>
          </a:xfrm>
        </p:spPr>
        <p:txBody>
          <a:bodyPr>
            <a:normAutofit lnSpcReduction="10000"/>
          </a:bodyPr>
          <a:lstStyle/>
          <a:p>
            <a:r>
              <a:rPr lang="en-US" b="1" dirty="0"/>
              <a:t>Standard Libraries</a:t>
            </a:r>
            <a:r>
              <a:rPr lang="en-US" dirty="0"/>
              <a:t>: These are </a:t>
            </a:r>
            <a:r>
              <a:rPr lang="en-US" b="1" dirty="0"/>
              <a:t>built-in libraries </a:t>
            </a:r>
            <a:r>
              <a:rPr lang="en-US" dirty="0"/>
              <a:t>that come with a programming language. They provide essential functions and utilities that are commonly used across various applications. Ex: Python Standard Library: Offers modules for file I/O, system calls, and data manipulation.</a:t>
            </a:r>
          </a:p>
          <a:p>
            <a:r>
              <a:rPr lang="en-US" b="1" dirty="0"/>
              <a:t>Third-party Libraries</a:t>
            </a:r>
            <a:r>
              <a:rPr lang="en-US" dirty="0"/>
              <a:t>: Developed by individuals or organizations outside the core language developers, these libraries offer additional functionalities not included in the standard library. Ex: NumPy: A library for numerical computations in Python, TensorFlow: A library for machine learning developed by Google.</a:t>
            </a:r>
          </a:p>
          <a:p>
            <a:r>
              <a:rPr lang="en-US" b="1" dirty="0"/>
              <a:t>Dynamic and Static Libraries</a:t>
            </a:r>
            <a:r>
              <a:rPr lang="en-US" dirty="0"/>
              <a:t>:</a:t>
            </a:r>
          </a:p>
          <a:p>
            <a:r>
              <a:rPr lang="en-US" b="1" dirty="0"/>
              <a:t>Dynamic Libraries</a:t>
            </a:r>
            <a:r>
              <a:rPr lang="en-US" dirty="0"/>
              <a:t>: Loaded at runtime, allowing programs to use the library without recompiling if updates occur (e.g., .</a:t>
            </a:r>
            <a:r>
              <a:rPr lang="en-US" dirty="0" err="1"/>
              <a:t>dll</a:t>
            </a:r>
            <a:r>
              <a:rPr lang="en-US" dirty="0"/>
              <a:t> files in Windows).</a:t>
            </a:r>
          </a:p>
          <a:p>
            <a:r>
              <a:rPr lang="en-US" b="1" dirty="0"/>
              <a:t>Static Libraries</a:t>
            </a:r>
            <a:r>
              <a:rPr lang="en-US" dirty="0"/>
              <a:t>: Compiled into the program’s executable code at compile time, making the application self-contained (e.g., .lib files)..</a:t>
            </a:r>
          </a:p>
          <a:p>
            <a:endParaRPr lang="en-US" dirty="0"/>
          </a:p>
        </p:txBody>
      </p:sp>
    </p:spTree>
    <p:extLst>
      <p:ext uri="{BB962C8B-B14F-4D97-AF65-F5344CB8AC3E}">
        <p14:creationId xmlns:p14="http://schemas.microsoft.com/office/powerpoint/2010/main" val="1872676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DE870A6B-931B-1962-39BF-BB45672B92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090CE7-046A-DD66-7FE1-25B2A268DF9B}"/>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Key features of Libraries</a:t>
            </a:r>
          </a:p>
        </p:txBody>
      </p:sp>
      <p:sp>
        <p:nvSpPr>
          <p:cNvPr id="7" name="Content Placeholder 6">
            <a:extLst>
              <a:ext uri="{FF2B5EF4-FFF2-40B4-BE49-F238E27FC236}">
                <a16:creationId xmlns:a16="http://schemas.microsoft.com/office/drawing/2014/main" id="{FA89A93B-B874-F46F-C449-7830C33DCD3A}"/>
              </a:ext>
            </a:extLst>
          </p:cNvPr>
          <p:cNvSpPr>
            <a:spLocks noGrp="1"/>
          </p:cNvSpPr>
          <p:nvPr>
            <p:ph idx="1"/>
          </p:nvPr>
        </p:nvSpPr>
        <p:spPr>
          <a:xfrm>
            <a:off x="342900" y="1076632"/>
            <a:ext cx="11474926" cy="5435533"/>
          </a:xfrm>
        </p:spPr>
        <p:txBody>
          <a:bodyPr>
            <a:normAutofit lnSpcReduction="10000"/>
          </a:bodyPr>
          <a:lstStyle/>
          <a:p>
            <a:r>
              <a:rPr lang="en-US" b="1" dirty="0"/>
              <a:t>Reusable Code</a:t>
            </a:r>
            <a:r>
              <a:rPr lang="en-US" dirty="0"/>
              <a:t>: Libraries encapsulate commonly used functions and routines, making it easier to reuse code across different programs and projects.</a:t>
            </a:r>
          </a:p>
          <a:p>
            <a:r>
              <a:rPr lang="en-US" b="1" dirty="0"/>
              <a:t>Efficiency</a:t>
            </a:r>
            <a:r>
              <a:rPr lang="en-US" dirty="0"/>
              <a:t>: Using a library can significantly speed up development time, as you don't need to reinvent the wheel for standard operations. This allows you to focus on the unique aspects of your application.</a:t>
            </a:r>
          </a:p>
          <a:p>
            <a:r>
              <a:rPr lang="en-US" b="1" dirty="0"/>
              <a:t>Quality and Reliability</a:t>
            </a:r>
            <a:r>
              <a:rPr lang="en-US" dirty="0"/>
              <a:t>: Libraries are often developed and maintained by experienced programmers and communities, which means they are usually well-tested and reliable.</a:t>
            </a:r>
          </a:p>
          <a:p>
            <a:r>
              <a:rPr lang="en-US" b="1" dirty="0"/>
              <a:t>Modularity</a:t>
            </a:r>
            <a:r>
              <a:rPr lang="en-US" dirty="0"/>
              <a:t>: By using libraries, you can keep your code modular and organized. This helps in maintaining and scaling your applications.</a:t>
            </a:r>
          </a:p>
          <a:p>
            <a:r>
              <a:rPr lang="en-US" b="1" dirty="0"/>
              <a:t>Variety</a:t>
            </a:r>
            <a:r>
              <a:rPr lang="en-US" dirty="0"/>
              <a:t>: There are libraries available for almost every aspect of programming, including data manipulation, web development, machine learning, graphics, and more.</a:t>
            </a:r>
          </a:p>
        </p:txBody>
      </p:sp>
    </p:spTree>
    <p:extLst>
      <p:ext uri="{BB962C8B-B14F-4D97-AF65-F5344CB8AC3E}">
        <p14:creationId xmlns:p14="http://schemas.microsoft.com/office/powerpoint/2010/main" val="2840198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44FEF04E-DAA3-E773-DD8F-2181F0FC05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56A9C1-25DE-60E9-CC17-39115307EBF6}"/>
              </a:ext>
            </a:extLst>
          </p:cNvPr>
          <p:cNvSpPr>
            <a:spLocks noGrp="1"/>
          </p:cNvSpPr>
          <p:nvPr>
            <p:ph type="ctrTitle"/>
          </p:nvPr>
        </p:nvSpPr>
        <p:spPr>
          <a:xfrm>
            <a:off x="2080386" y="2558277"/>
            <a:ext cx="7443321" cy="765052"/>
          </a:xfrm>
        </p:spPr>
        <p:txBody>
          <a:bodyPr>
            <a:noAutofit/>
          </a:bodyPr>
          <a:lstStyle/>
          <a:p>
            <a:pPr algn="l"/>
            <a:r>
              <a:rPr lang="en-IN" dirty="0">
                <a:solidFill>
                  <a:schemeClr val="bg1"/>
                </a:solidFill>
                <a:latin typeface="Arial Black" pitchFamily="34" charset="0"/>
                <a:cs typeface="Arial" pitchFamily="34" charset="0"/>
              </a:rPr>
              <a:t>Day 4 - Python</a:t>
            </a:r>
            <a:endParaRPr lang="en-US" dirty="0">
              <a:solidFill>
                <a:schemeClr val="bg1"/>
              </a:solidFill>
              <a:latin typeface="Arial Black" pitchFamily="34" charset="0"/>
              <a:cs typeface="Arial" pitchFamily="34" charset="0"/>
            </a:endParaRPr>
          </a:p>
        </p:txBody>
      </p:sp>
    </p:spTree>
    <p:extLst>
      <p:ext uri="{BB962C8B-B14F-4D97-AF65-F5344CB8AC3E}">
        <p14:creationId xmlns:p14="http://schemas.microsoft.com/office/powerpoint/2010/main" val="1992632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5757FF96-40DB-19E8-0566-BF36CEAE7A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0CF83C-634F-5359-40BF-4298DB6813D2}"/>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Libraries</a:t>
            </a:r>
          </a:p>
        </p:txBody>
      </p:sp>
      <p:pic>
        <p:nvPicPr>
          <p:cNvPr id="4" name="Content Placeholder 3">
            <a:extLst>
              <a:ext uri="{FF2B5EF4-FFF2-40B4-BE49-F238E27FC236}">
                <a16:creationId xmlns:a16="http://schemas.microsoft.com/office/drawing/2014/main" id="{4B43F21C-D246-B484-EB17-F7B7CF0D8F1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096000" y="1076566"/>
            <a:ext cx="5753100" cy="5435600"/>
          </a:xfrm>
          <a:prstGeom prst="rect">
            <a:avLst/>
          </a:prstGeom>
        </p:spPr>
      </p:pic>
      <p:pic>
        <p:nvPicPr>
          <p:cNvPr id="5" name="Picture 4">
            <a:extLst>
              <a:ext uri="{FF2B5EF4-FFF2-40B4-BE49-F238E27FC236}">
                <a16:creationId xmlns:a16="http://schemas.microsoft.com/office/drawing/2014/main" id="{4627CC35-B061-7616-C11A-3722825E7A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74174" y="1076565"/>
            <a:ext cx="5690552" cy="5435599"/>
          </a:xfrm>
          <a:prstGeom prst="rect">
            <a:avLst/>
          </a:prstGeom>
        </p:spPr>
      </p:pic>
      <p:pic>
        <p:nvPicPr>
          <p:cNvPr id="6" name="Picture 5">
            <a:extLst>
              <a:ext uri="{FF2B5EF4-FFF2-40B4-BE49-F238E27FC236}">
                <a16:creationId xmlns:a16="http://schemas.microsoft.com/office/drawing/2014/main" id="{C6BC3A8D-7C29-6E9D-7C18-B427C601496A}"/>
              </a:ext>
            </a:extLst>
          </p:cNvPr>
          <p:cNvPicPr>
            <a:picLocks noChangeAspect="1"/>
          </p:cNvPicPr>
          <p:nvPr/>
        </p:nvPicPr>
        <p:blipFill>
          <a:blip r:embed="rId5"/>
          <a:stretch>
            <a:fillRect/>
          </a:stretch>
        </p:blipFill>
        <p:spPr>
          <a:xfrm>
            <a:off x="6127276" y="1076564"/>
            <a:ext cx="5721824" cy="5435599"/>
          </a:xfrm>
          <a:prstGeom prst="rect">
            <a:avLst/>
          </a:prstGeom>
        </p:spPr>
      </p:pic>
    </p:spTree>
    <p:extLst>
      <p:ext uri="{BB962C8B-B14F-4D97-AF65-F5344CB8AC3E}">
        <p14:creationId xmlns:p14="http://schemas.microsoft.com/office/powerpoint/2010/main" val="2055291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5A0A6EB8-E493-0CEC-DB65-2900D3C06C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C80489-AF04-F9EC-1A4B-DD7361E7D49E}"/>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Framework</a:t>
            </a:r>
          </a:p>
        </p:txBody>
      </p:sp>
      <p:pic>
        <p:nvPicPr>
          <p:cNvPr id="4" name="Content Placeholder 3">
            <a:extLst>
              <a:ext uri="{FF2B5EF4-FFF2-40B4-BE49-F238E27FC236}">
                <a16:creationId xmlns:a16="http://schemas.microsoft.com/office/drawing/2014/main" id="{DDAD4361-8424-66A8-91EA-59DD8891A2F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152826" y="1076632"/>
            <a:ext cx="5664999" cy="5435533"/>
          </a:xfrm>
          <a:prstGeom prst="rect">
            <a:avLst/>
          </a:prstGeom>
        </p:spPr>
      </p:pic>
      <p:pic>
        <p:nvPicPr>
          <p:cNvPr id="5" name="Picture 4">
            <a:extLst>
              <a:ext uri="{FF2B5EF4-FFF2-40B4-BE49-F238E27FC236}">
                <a16:creationId xmlns:a16="http://schemas.microsoft.com/office/drawing/2014/main" id="{604ECABA-2DA5-FC5F-9B7A-B0237B3EAA3C}"/>
              </a:ext>
            </a:extLst>
          </p:cNvPr>
          <p:cNvPicPr>
            <a:picLocks noChangeAspect="1"/>
          </p:cNvPicPr>
          <p:nvPr/>
        </p:nvPicPr>
        <p:blipFill>
          <a:blip r:embed="rId4"/>
          <a:stretch>
            <a:fillRect/>
          </a:stretch>
        </p:blipFill>
        <p:spPr>
          <a:xfrm>
            <a:off x="374173" y="1076632"/>
            <a:ext cx="5778651" cy="5435533"/>
          </a:xfrm>
          <a:prstGeom prst="rect">
            <a:avLst/>
          </a:prstGeom>
        </p:spPr>
      </p:pic>
    </p:spTree>
    <p:extLst>
      <p:ext uri="{BB962C8B-B14F-4D97-AF65-F5344CB8AC3E}">
        <p14:creationId xmlns:p14="http://schemas.microsoft.com/office/powerpoint/2010/main" val="4054815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16603F97-EC73-967F-389A-09D564E128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0A5618-35A9-3649-1EF7-071C4ABA1284}"/>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What is a Framework</a:t>
            </a:r>
          </a:p>
        </p:txBody>
      </p:sp>
      <p:sp>
        <p:nvSpPr>
          <p:cNvPr id="7" name="Content Placeholder 6">
            <a:extLst>
              <a:ext uri="{FF2B5EF4-FFF2-40B4-BE49-F238E27FC236}">
                <a16:creationId xmlns:a16="http://schemas.microsoft.com/office/drawing/2014/main" id="{473571F3-1683-3BF9-8B03-35F69D36D113}"/>
              </a:ext>
            </a:extLst>
          </p:cNvPr>
          <p:cNvSpPr>
            <a:spLocks noGrp="1"/>
          </p:cNvSpPr>
          <p:nvPr>
            <p:ph idx="1"/>
          </p:nvPr>
        </p:nvSpPr>
        <p:spPr>
          <a:xfrm>
            <a:off x="342900" y="1076632"/>
            <a:ext cx="11474926" cy="5435533"/>
          </a:xfrm>
        </p:spPr>
        <p:txBody>
          <a:bodyPr>
            <a:normAutofit fontScale="92500" lnSpcReduction="20000"/>
          </a:bodyPr>
          <a:lstStyle/>
          <a:p>
            <a:r>
              <a:rPr lang="en-US" dirty="0"/>
              <a:t>A framework is a is a </a:t>
            </a:r>
            <a:r>
              <a:rPr lang="en-US" b="1" dirty="0"/>
              <a:t>pre-defined structure environment </a:t>
            </a:r>
            <a:r>
              <a:rPr lang="en-US" dirty="0"/>
              <a:t>that provides a collection of reusable components which includes templates, convenience functions, and access to tools like libraries, compilers, and support programs to help developers build new applications more efficiently. </a:t>
            </a:r>
          </a:p>
          <a:p>
            <a:r>
              <a:rPr lang="en-US" b="1" dirty="0"/>
              <a:t>Standardization</a:t>
            </a:r>
            <a:r>
              <a:rPr lang="en-US" dirty="0"/>
              <a:t>: Frameworks enforce certain coding standards and best practices, promoting consistency and maintainability in codebases. However, developers can extend frameworks by adding custom code while adhering to the framework's architecture and guidelines.</a:t>
            </a:r>
          </a:p>
          <a:p>
            <a:r>
              <a:rPr lang="en-US" dirty="0"/>
              <a:t>Frameworks typically consist of several key components:</a:t>
            </a:r>
          </a:p>
          <a:p>
            <a:r>
              <a:rPr lang="en-US" b="1" dirty="0"/>
              <a:t>APIs (Application Programming Interfaces)</a:t>
            </a:r>
            <a:r>
              <a:rPr lang="en-US" dirty="0"/>
              <a:t>: Protocols that allow different software components to communicate with each other.</a:t>
            </a:r>
          </a:p>
          <a:p>
            <a:r>
              <a:rPr lang="en-US" b="1" dirty="0"/>
              <a:t>Code Libraries</a:t>
            </a:r>
            <a:r>
              <a:rPr lang="en-US" dirty="0"/>
              <a:t>: Collections of </a:t>
            </a:r>
            <a:r>
              <a:rPr lang="en-US" b="1" dirty="0"/>
              <a:t>pre-written code </a:t>
            </a:r>
            <a:r>
              <a:rPr lang="en-US" dirty="0"/>
              <a:t>that developers can invoke to perform specific tasks.</a:t>
            </a:r>
          </a:p>
          <a:p>
            <a:r>
              <a:rPr lang="en-US" b="1" dirty="0"/>
              <a:t>Compilers</a:t>
            </a:r>
            <a:r>
              <a:rPr lang="en-US" dirty="0"/>
              <a:t>: Tools that translate source code into executable files.</a:t>
            </a:r>
          </a:p>
          <a:p>
            <a:r>
              <a:rPr lang="en-US" b="1" dirty="0"/>
              <a:t>Debuggers</a:t>
            </a:r>
            <a:r>
              <a:rPr lang="en-US" dirty="0"/>
              <a:t>: Utilities that help identify and fix errors in code</a:t>
            </a:r>
          </a:p>
          <a:p>
            <a:endParaRPr lang="en-US" dirty="0"/>
          </a:p>
        </p:txBody>
      </p:sp>
    </p:spTree>
    <p:extLst>
      <p:ext uri="{BB962C8B-B14F-4D97-AF65-F5344CB8AC3E}">
        <p14:creationId xmlns:p14="http://schemas.microsoft.com/office/powerpoint/2010/main" val="3027699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72F29C62-1B05-5972-EFA9-4C484FE369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F2B954-30B4-912B-02E7-D640DE37EEA2}"/>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Key features of a Framework</a:t>
            </a:r>
          </a:p>
        </p:txBody>
      </p:sp>
      <p:sp>
        <p:nvSpPr>
          <p:cNvPr id="7" name="Content Placeholder 6">
            <a:extLst>
              <a:ext uri="{FF2B5EF4-FFF2-40B4-BE49-F238E27FC236}">
                <a16:creationId xmlns:a16="http://schemas.microsoft.com/office/drawing/2014/main" id="{3FDCC98C-994C-D489-1E17-2BE28D9CA90D}"/>
              </a:ext>
            </a:extLst>
          </p:cNvPr>
          <p:cNvSpPr>
            <a:spLocks noGrp="1"/>
          </p:cNvSpPr>
          <p:nvPr>
            <p:ph idx="1"/>
          </p:nvPr>
        </p:nvSpPr>
        <p:spPr>
          <a:xfrm>
            <a:off x="342900" y="1076632"/>
            <a:ext cx="11474926" cy="5435533"/>
          </a:xfrm>
        </p:spPr>
        <p:txBody>
          <a:bodyPr>
            <a:normAutofit fontScale="92500" lnSpcReduction="20000"/>
          </a:bodyPr>
          <a:lstStyle/>
          <a:p>
            <a:r>
              <a:rPr lang="en-US" b="1" dirty="0"/>
              <a:t>Structure</a:t>
            </a:r>
            <a:r>
              <a:rPr lang="en-US" dirty="0"/>
              <a:t>: Frameworks provide a structure and set of rules for developing software, which helps maintain consistency and organization in large projects.</a:t>
            </a:r>
          </a:p>
          <a:p>
            <a:r>
              <a:rPr lang="en-US" b="1" dirty="0"/>
              <a:t>Pre-built components</a:t>
            </a:r>
            <a:r>
              <a:rPr lang="en-US" dirty="0"/>
              <a:t>: Frameworks come with pre-built components, such as libraries and modules, that handle common tasks (e.g., database access, user authentication), allowing developers to focus on the unique aspects of their application.</a:t>
            </a:r>
          </a:p>
          <a:p>
            <a:r>
              <a:rPr lang="en-US" b="1" dirty="0"/>
              <a:t>Code reusability</a:t>
            </a:r>
            <a:r>
              <a:rPr lang="en-US" dirty="0"/>
              <a:t>: Using a framework encourages code reuse, as developers can leverage the built-in components and patterns provided by the framework.</a:t>
            </a:r>
          </a:p>
          <a:p>
            <a:r>
              <a:rPr lang="en-US" b="1" dirty="0"/>
              <a:t>Scalability</a:t>
            </a:r>
            <a:r>
              <a:rPr lang="en-US" dirty="0"/>
              <a:t>: Frameworks are designed to handle large-scale applications, offering features that help manage complexity and scale with growing demands.</a:t>
            </a:r>
          </a:p>
          <a:p>
            <a:r>
              <a:rPr lang="en-US" b="1" dirty="0"/>
              <a:t>Efficiency</a:t>
            </a:r>
            <a:r>
              <a:rPr lang="en-US" dirty="0"/>
              <a:t>: By providing a ready-made structure and tools, frameworks speed up the development process and reduce the amount of boilerplate code developers need to write.</a:t>
            </a:r>
          </a:p>
          <a:p>
            <a:r>
              <a:rPr lang="en-US" b="1" dirty="0"/>
              <a:t>Community and Support</a:t>
            </a:r>
            <a:r>
              <a:rPr lang="en-US" dirty="0"/>
              <a:t>: Popular frameworks have large communities that contribute to their improvement and provide support through forums, documentation, and tutorials.</a:t>
            </a:r>
          </a:p>
        </p:txBody>
      </p:sp>
    </p:spTree>
    <p:extLst>
      <p:ext uri="{BB962C8B-B14F-4D97-AF65-F5344CB8AC3E}">
        <p14:creationId xmlns:p14="http://schemas.microsoft.com/office/powerpoint/2010/main" val="1287889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EB74484A-3958-6FA0-931F-EE9A404776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F7EBE4-6A66-A88A-86BC-0799DEB18E2E}"/>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What is a Platform</a:t>
            </a:r>
          </a:p>
        </p:txBody>
      </p:sp>
      <p:sp>
        <p:nvSpPr>
          <p:cNvPr id="3" name="Content Placeholder 2">
            <a:extLst>
              <a:ext uri="{FF2B5EF4-FFF2-40B4-BE49-F238E27FC236}">
                <a16:creationId xmlns:a16="http://schemas.microsoft.com/office/drawing/2014/main" id="{0AA71AA1-4F1D-D523-4612-5F55DDFAE614}"/>
              </a:ext>
            </a:extLst>
          </p:cNvPr>
          <p:cNvSpPr>
            <a:spLocks noGrp="1"/>
          </p:cNvSpPr>
          <p:nvPr>
            <p:ph idx="1"/>
          </p:nvPr>
        </p:nvSpPr>
        <p:spPr>
          <a:xfrm>
            <a:off x="342900" y="1076632"/>
            <a:ext cx="11474926" cy="5435534"/>
          </a:xfrm>
        </p:spPr>
        <p:txBody>
          <a:bodyPr numCol="2">
            <a:normAutofit/>
          </a:bodyPr>
          <a:lstStyle/>
          <a:p>
            <a:pPr>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 platform is a software environment or hardware that provides tools, libraries, and resources </a:t>
            </a:r>
            <a:r>
              <a:rPr kumimoji="0" lang="en-US" sz="2400" b="1" i="0" u="none" strike="noStrike" kern="1200" cap="none" spc="0" normalizeH="0" baseline="0" noProof="0" dirty="0">
                <a:ln>
                  <a:noFill/>
                </a:ln>
                <a:solidFill>
                  <a:prstClr val="black"/>
                </a:solidFill>
                <a:effectLst/>
                <a:uLnTx/>
                <a:uFillTx/>
                <a:latin typeface="Calibri"/>
                <a:ea typeface="+mn-ea"/>
                <a:cs typeface="+mn-cs"/>
              </a:rPr>
              <a:t>for developing and running</a:t>
            </a:r>
            <a:r>
              <a:rPr kumimoji="0" lang="en-US"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1" i="0" u="none" strike="noStrike" kern="1200" cap="none" spc="0" normalizeH="0" baseline="0" noProof="0" dirty="0">
                <a:ln>
                  <a:noFill/>
                </a:ln>
                <a:solidFill>
                  <a:prstClr val="black"/>
                </a:solidFill>
                <a:effectLst/>
                <a:uLnTx/>
                <a:uFillTx/>
                <a:latin typeface="Calibri"/>
                <a:ea typeface="+mn-ea"/>
                <a:cs typeface="+mn-cs"/>
              </a:rPr>
              <a:t>software applications.</a:t>
            </a:r>
            <a:r>
              <a:rPr kumimoji="0" lang="en-US" sz="2400" b="0" i="0" u="none" strike="noStrike" kern="1200" cap="none" spc="0" normalizeH="0" baseline="0" noProof="0" dirty="0">
                <a:ln>
                  <a:noFill/>
                </a:ln>
                <a:solidFill>
                  <a:prstClr val="black"/>
                </a:solidFill>
                <a:effectLst/>
                <a:uLnTx/>
                <a:uFillTx/>
                <a:latin typeface="Calibri"/>
                <a:ea typeface="+mn-ea"/>
                <a:cs typeface="+mn-cs"/>
              </a:rPr>
              <a:t> Ex: Azure, .NET</a:t>
            </a:r>
          </a:p>
          <a:p>
            <a:pPr>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Software platform</a:t>
            </a:r>
            <a:r>
              <a:rPr kumimoji="0" lang="en-US" sz="2400" b="0" i="0" u="none" strike="noStrike" kern="1200" cap="none" spc="0" normalizeH="0" baseline="0" noProof="0" dirty="0">
                <a:ln>
                  <a:noFill/>
                </a:ln>
                <a:solidFill>
                  <a:prstClr val="black"/>
                </a:solidFill>
                <a:effectLst/>
                <a:uLnTx/>
                <a:uFillTx/>
                <a:latin typeface="Calibri"/>
                <a:ea typeface="+mn-ea"/>
                <a:cs typeface="+mn-cs"/>
              </a:rPr>
              <a:t>: An environment for writing and running applications that includes tools like compilers, GUI builders, and utilities. They are designed to support </a:t>
            </a:r>
            <a:r>
              <a:rPr kumimoji="0" lang="en-US" sz="2400" b="1" i="0" u="none" strike="noStrike" kern="1200" cap="none" spc="0" normalizeH="0" baseline="0" noProof="0" dirty="0">
                <a:ln>
                  <a:noFill/>
                </a:ln>
                <a:solidFill>
                  <a:prstClr val="black"/>
                </a:solidFill>
                <a:effectLst/>
                <a:uLnTx/>
                <a:uFillTx/>
                <a:latin typeface="Calibri"/>
                <a:ea typeface="+mn-ea"/>
                <a:cs typeface="+mn-cs"/>
              </a:rPr>
              <a:t>multiple programming languages</a:t>
            </a:r>
            <a:r>
              <a:rPr kumimoji="0" lang="en-US" sz="2400" b="0" i="0" u="none" strike="noStrike" kern="1200" cap="none" spc="0" normalizeH="0" baseline="0" noProof="0" dirty="0">
                <a:ln>
                  <a:noFill/>
                </a:ln>
                <a:solidFill>
                  <a:prstClr val="black"/>
                </a:solidFill>
                <a:effectLst/>
                <a:uLnTx/>
                <a:uFillTx/>
                <a:latin typeface="Calibri"/>
                <a:ea typeface="+mn-ea"/>
                <a:cs typeface="+mn-cs"/>
              </a:rPr>
              <a:t>, engines, and web services. Ex: .NET</a:t>
            </a:r>
          </a:p>
          <a:p>
            <a:pPr>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Coding platform</a:t>
            </a:r>
            <a:r>
              <a:rPr kumimoji="0" lang="en-US" sz="2400" b="0" i="0" u="none" strike="noStrike" kern="1200" cap="none" spc="0" normalizeH="0" baseline="0" noProof="0" dirty="0">
                <a:ln>
                  <a:noFill/>
                </a:ln>
                <a:solidFill>
                  <a:prstClr val="black"/>
                </a:solidFill>
                <a:effectLst/>
                <a:uLnTx/>
                <a:uFillTx/>
                <a:latin typeface="Calibri"/>
                <a:ea typeface="+mn-ea"/>
                <a:cs typeface="+mn-cs"/>
              </a:rPr>
              <a:t>: A </a:t>
            </a:r>
            <a:r>
              <a:rPr kumimoji="0" lang="en-US" sz="2400" b="1" i="0" u="none" strike="noStrike" kern="1200" cap="none" spc="0" normalizeH="0" baseline="0" noProof="0" dirty="0">
                <a:ln>
                  <a:noFill/>
                </a:ln>
                <a:solidFill>
                  <a:prstClr val="black"/>
                </a:solidFill>
                <a:effectLst/>
                <a:uLnTx/>
                <a:uFillTx/>
                <a:latin typeface="Calibri"/>
                <a:ea typeface="+mn-ea"/>
                <a:cs typeface="+mn-cs"/>
              </a:rPr>
              <a:t>customized hardware or software environment</a:t>
            </a:r>
            <a:r>
              <a:rPr kumimoji="0" lang="en-US" sz="2400" b="0" i="0" u="none" strike="noStrike" kern="1200" cap="none" spc="0" normalizeH="0" baseline="0" noProof="0" dirty="0">
                <a:ln>
                  <a:noFill/>
                </a:ln>
                <a:solidFill>
                  <a:prstClr val="black"/>
                </a:solidFill>
                <a:effectLst/>
                <a:uLnTx/>
                <a:uFillTx/>
                <a:latin typeface="Calibri"/>
                <a:ea typeface="+mn-ea"/>
                <a:cs typeface="+mn-cs"/>
              </a:rPr>
              <a:t> that allows programmers to code. Ex: Google Collab.</a:t>
            </a:r>
          </a:p>
          <a:p>
            <a:pPr>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Operating system (OS)</a:t>
            </a:r>
            <a:r>
              <a:rPr kumimoji="0" lang="en-US" sz="2400" b="0" i="0" u="none" strike="noStrike" kern="1200" cap="none" spc="0" normalizeH="0" baseline="0" noProof="0" dirty="0">
                <a:ln>
                  <a:noFill/>
                </a:ln>
                <a:solidFill>
                  <a:prstClr val="black"/>
                </a:solidFill>
                <a:effectLst/>
                <a:uLnTx/>
                <a:uFillTx/>
                <a:latin typeface="Calibri"/>
                <a:ea typeface="+mn-ea"/>
                <a:cs typeface="+mn-cs"/>
              </a:rPr>
              <a:t>: The OS is a software platform that is responsible for the functioning of in-built apps and third-party applications on devices like computer or Mobile. Ex: Linux, Window, Mac, Android</a:t>
            </a:r>
            <a:endParaRPr kumimoji="0" lang="en-IN" sz="2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41F10504-563B-0635-63B4-10AA19FC29C7}"/>
              </a:ext>
            </a:extLst>
          </p:cNvPr>
          <p:cNvPicPr>
            <a:picLocks noChangeAspect="1"/>
          </p:cNvPicPr>
          <p:nvPr/>
        </p:nvPicPr>
        <p:blipFill>
          <a:blip r:embed="rId3"/>
          <a:stretch>
            <a:fillRect/>
          </a:stretch>
        </p:blipFill>
        <p:spPr>
          <a:xfrm>
            <a:off x="6167091" y="2092272"/>
            <a:ext cx="5682009" cy="4419894"/>
          </a:xfrm>
          <a:prstGeom prst="rect">
            <a:avLst/>
          </a:prstGeom>
        </p:spPr>
      </p:pic>
    </p:spTree>
    <p:extLst>
      <p:ext uri="{BB962C8B-B14F-4D97-AF65-F5344CB8AC3E}">
        <p14:creationId xmlns:p14="http://schemas.microsoft.com/office/powerpoint/2010/main" val="3319570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4A88A30D-C72A-069E-74D2-601E1FBB6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BF1591-39EA-6EC4-73BC-06CDB7285BDF}"/>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Key features of a Platform</a:t>
            </a:r>
          </a:p>
        </p:txBody>
      </p:sp>
      <p:sp>
        <p:nvSpPr>
          <p:cNvPr id="7" name="Content Placeholder 6">
            <a:extLst>
              <a:ext uri="{FF2B5EF4-FFF2-40B4-BE49-F238E27FC236}">
                <a16:creationId xmlns:a16="http://schemas.microsoft.com/office/drawing/2014/main" id="{0C3FBE37-1FDB-94AF-E4B5-E328E1DA759F}"/>
              </a:ext>
            </a:extLst>
          </p:cNvPr>
          <p:cNvSpPr>
            <a:spLocks noGrp="1"/>
          </p:cNvSpPr>
          <p:nvPr>
            <p:ph idx="1"/>
          </p:nvPr>
        </p:nvSpPr>
        <p:spPr>
          <a:xfrm>
            <a:off x="342900" y="1076632"/>
            <a:ext cx="11474926" cy="5435533"/>
          </a:xfrm>
        </p:spPr>
        <p:txBody>
          <a:bodyPr>
            <a:normAutofit fontScale="92500" lnSpcReduction="20000"/>
          </a:bodyPr>
          <a:lstStyle/>
          <a:p>
            <a:r>
              <a:rPr lang="en-US" b="1" dirty="0"/>
              <a:t>Environment</a:t>
            </a:r>
            <a:r>
              <a:rPr lang="en-US" dirty="0"/>
              <a:t>: Provides the necessary environment to run software applications.</a:t>
            </a:r>
          </a:p>
          <a:p>
            <a:r>
              <a:rPr lang="en-US" b="1" dirty="0"/>
              <a:t>Development tools</a:t>
            </a:r>
            <a:r>
              <a:rPr lang="en-US" dirty="0"/>
              <a:t>: Includes compilers, interpreters, debuggers, and libraries to aid rapid development.</a:t>
            </a:r>
          </a:p>
          <a:p>
            <a:r>
              <a:rPr lang="en-US" b="1" dirty="0"/>
              <a:t>Hardware or Software: </a:t>
            </a:r>
            <a:r>
              <a:rPr lang="en-US" dirty="0"/>
              <a:t>Platforms can be physical (hardware) or virtual (software environment)</a:t>
            </a:r>
          </a:p>
          <a:p>
            <a:r>
              <a:rPr lang="en-US" b="1" dirty="0"/>
              <a:t>Interoperability</a:t>
            </a:r>
            <a:r>
              <a:rPr lang="en-US" dirty="0"/>
              <a:t>: Defines how applications interact with the operating system and other software.</a:t>
            </a:r>
          </a:p>
          <a:p>
            <a:r>
              <a:rPr lang="en-US" b="1" dirty="0"/>
              <a:t>Efficiency in development</a:t>
            </a:r>
            <a:r>
              <a:rPr lang="en-US" dirty="0"/>
              <a:t>: By providing pre-defined structures and tools, platforms help developers create applications more quickly and efficiently.</a:t>
            </a:r>
          </a:p>
          <a:p>
            <a:r>
              <a:rPr lang="en-US" b="1" dirty="0"/>
              <a:t>Standardization</a:t>
            </a:r>
            <a:r>
              <a:rPr lang="en-US" dirty="0"/>
              <a:t>: Platforms enforce coding standards &amp; best practices across all projects</a:t>
            </a:r>
          </a:p>
          <a:p>
            <a:r>
              <a:rPr lang="en-US" b="1" dirty="0"/>
              <a:t>Scalability</a:t>
            </a:r>
            <a:r>
              <a:rPr lang="en-US" dirty="0"/>
              <a:t>: Platforms offer features that allow applications to easily scale as per user demand</a:t>
            </a:r>
          </a:p>
          <a:p>
            <a:r>
              <a:rPr lang="en-US" b="1" dirty="0"/>
              <a:t>Support</a:t>
            </a:r>
            <a:r>
              <a:rPr lang="en-US" dirty="0"/>
              <a:t>: Platforms have extensive documentation &amp; community forums that provide support for developers.</a:t>
            </a:r>
          </a:p>
        </p:txBody>
      </p:sp>
    </p:spTree>
    <p:extLst>
      <p:ext uri="{BB962C8B-B14F-4D97-AF65-F5344CB8AC3E}">
        <p14:creationId xmlns:p14="http://schemas.microsoft.com/office/powerpoint/2010/main" val="637435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441B0726-945F-E084-753B-FC1B41DD91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41EADF-21FA-658E-435F-5152BDA41EB9}"/>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Key features of a Platform</a:t>
            </a:r>
          </a:p>
        </p:txBody>
      </p:sp>
      <p:sp>
        <p:nvSpPr>
          <p:cNvPr id="7" name="Content Placeholder 6">
            <a:extLst>
              <a:ext uri="{FF2B5EF4-FFF2-40B4-BE49-F238E27FC236}">
                <a16:creationId xmlns:a16="http://schemas.microsoft.com/office/drawing/2014/main" id="{2979571D-DDD9-7BD0-C278-E03274E2CE11}"/>
              </a:ext>
            </a:extLst>
          </p:cNvPr>
          <p:cNvSpPr>
            <a:spLocks noGrp="1"/>
          </p:cNvSpPr>
          <p:nvPr>
            <p:ph idx="1"/>
          </p:nvPr>
        </p:nvSpPr>
        <p:spPr>
          <a:xfrm>
            <a:off x="342900" y="1076632"/>
            <a:ext cx="11474926" cy="5435533"/>
          </a:xfrm>
        </p:spPr>
        <p:txBody>
          <a:bodyPr>
            <a:normAutofit fontScale="92500"/>
          </a:bodyPr>
          <a:lstStyle/>
          <a:p>
            <a:r>
              <a:rPr lang="en-US" b="1" dirty="0"/>
              <a:t>Operating Systems</a:t>
            </a:r>
            <a:r>
              <a:rPr lang="en-US" dirty="0"/>
              <a:t>: They provide the necessary services and interfaces for applications to interact with hardware. Ex: Windows, macOS, Linux, and Android. </a:t>
            </a:r>
          </a:p>
          <a:p>
            <a:r>
              <a:rPr lang="en-US" b="1" dirty="0"/>
              <a:t>Hardware Platforms</a:t>
            </a:r>
            <a:r>
              <a:rPr lang="en-US" dirty="0"/>
              <a:t>: They refer to the physical hardware on which software runs, such as desktops, laptops, servers, and mobile devices.</a:t>
            </a:r>
          </a:p>
          <a:p>
            <a:r>
              <a:rPr lang="en-US" b="1" dirty="0"/>
              <a:t>Runtime environments</a:t>
            </a:r>
            <a:r>
              <a:rPr lang="en-US" dirty="0"/>
              <a:t>: They provide the necessary environment for executing programs written in specific languages. Ex: Java Runtime Environment (JRE) for Java applications, .NET Framework for applications written in .NET languages.</a:t>
            </a:r>
          </a:p>
          <a:p>
            <a:r>
              <a:rPr lang="en-US" b="1" dirty="0"/>
              <a:t>Development Platforms</a:t>
            </a:r>
            <a:r>
              <a:rPr lang="en-US" dirty="0"/>
              <a:t>: They provide tools like built-in libraries, compilers, debuggers tools and environments used to develop software. Ex: Integrated Development Environments (IDEs) like Visual Studio or Eclipse. </a:t>
            </a:r>
          </a:p>
          <a:p>
            <a:r>
              <a:rPr lang="en-US" b="1" dirty="0"/>
              <a:t>Cloud Platforms</a:t>
            </a:r>
            <a:r>
              <a:rPr lang="en-US" dirty="0"/>
              <a:t>: They offer infrastructure and services over the internet, allowing developers to build, deploy, and manage applications without worrying about the underlying hardware. Ex: </a:t>
            </a:r>
            <a:r>
              <a:rPr lang="en-US" b="1" dirty="0"/>
              <a:t>AWS, Microsoft Azure, and Google Cloud Platform</a:t>
            </a:r>
            <a:r>
              <a:rPr lang="en-US" dirty="0"/>
              <a:t>.</a:t>
            </a:r>
          </a:p>
        </p:txBody>
      </p:sp>
    </p:spTree>
    <p:extLst>
      <p:ext uri="{BB962C8B-B14F-4D97-AF65-F5344CB8AC3E}">
        <p14:creationId xmlns:p14="http://schemas.microsoft.com/office/powerpoint/2010/main" val="4269352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1D1319ED-2FE9-B006-CF6D-E0E2F8B955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FB06C-20E5-319F-268E-72326698AB7F}"/>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Defining functions</a:t>
            </a:r>
          </a:p>
        </p:txBody>
      </p:sp>
      <p:sp>
        <p:nvSpPr>
          <p:cNvPr id="3" name="Content Placeholder 2">
            <a:extLst>
              <a:ext uri="{FF2B5EF4-FFF2-40B4-BE49-F238E27FC236}">
                <a16:creationId xmlns:a16="http://schemas.microsoft.com/office/drawing/2014/main" id="{79D5AFD3-D221-6FFE-D72B-F112E9CE2743}"/>
              </a:ext>
            </a:extLst>
          </p:cNvPr>
          <p:cNvSpPr>
            <a:spLocks noGrp="1"/>
          </p:cNvSpPr>
          <p:nvPr>
            <p:ph idx="1"/>
          </p:nvPr>
        </p:nvSpPr>
        <p:spPr>
          <a:xfrm>
            <a:off x="342900" y="1076632"/>
            <a:ext cx="11474926" cy="5435534"/>
          </a:xfrm>
        </p:spPr>
        <p:txBody>
          <a:bodyPr numCol="3">
            <a:normAutofit fontScale="25000" lnSpcReduction="20000"/>
          </a:body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1. Simple Function</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def greet(name):</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Returns a greeting message.</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Parameters:</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name (str): The name of the person to greet.</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Returns:</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str: A greeting message.</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return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f"Hello</a:t>
            </a:r>
            <a:r>
              <a:rPr kumimoji="0" lang="en-US" sz="2800" b="0" i="0" u="none" strike="noStrike" kern="1200" cap="none" spc="0" normalizeH="0" baseline="0" noProof="0" dirty="0">
                <a:ln>
                  <a:noFill/>
                </a:ln>
                <a:solidFill>
                  <a:prstClr val="black"/>
                </a:solidFill>
                <a:effectLst/>
                <a:uLnTx/>
                <a:uFillTx/>
                <a:latin typeface="Calibri"/>
                <a:ea typeface="+mn-ea"/>
                <a:cs typeface="+mn-cs"/>
              </a:rPr>
              <a:t>, {name}!"</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Example usage</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print(greet("Alice"))  # Output: Hello, Alice!</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2. Function with Parameters</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def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add_numbers</a:t>
            </a:r>
            <a:r>
              <a:rPr kumimoji="0" lang="en-US" sz="2800" b="0" i="0" u="none" strike="noStrike" kern="1200" cap="none" spc="0" normalizeH="0" baseline="0" noProof="0" dirty="0">
                <a:ln>
                  <a:noFill/>
                </a:ln>
                <a:solidFill>
                  <a:prstClr val="black"/>
                </a:solidFill>
                <a:effectLst/>
                <a:uLnTx/>
                <a:uFillTx/>
                <a:latin typeface="Calibri"/>
                <a:ea typeface="+mn-ea"/>
                <a:cs typeface="+mn-cs"/>
              </a:rPr>
              <a:t>(a, b):</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Adds two numbers.</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Parameters:</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a (int or float): The first number.</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b (int or float): The second number.</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Returns:</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int or float: The sum of the two numbers.</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return a + b</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Example usage</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print(</a:t>
            </a:r>
            <a:r>
              <a:rPr kumimoji="0" lang="en-US" sz="2800" b="0" i="0" u="none" strike="noStrike" kern="1200" cap="none" spc="0" normalizeH="0" baseline="0" noProof="0" dirty="0" err="1">
                <a:ln>
                  <a:noFill/>
                </a:ln>
                <a:solidFill>
                  <a:prstClr val="black"/>
                </a:solidFill>
                <a:effectLst/>
                <a:uLnTx/>
                <a:uFillTx/>
                <a:latin typeface="Calibri"/>
                <a:ea typeface="+mn-ea"/>
                <a:cs typeface="+mn-cs"/>
              </a:rPr>
              <a:t>add_numbers</a:t>
            </a:r>
            <a:r>
              <a:rPr kumimoji="0" lang="en-US" sz="2800" b="0" i="0" u="none" strike="noStrike" kern="1200" cap="none" spc="0" normalizeH="0" baseline="0" noProof="0" dirty="0">
                <a:ln>
                  <a:noFill/>
                </a:ln>
                <a:solidFill>
                  <a:prstClr val="black"/>
                </a:solidFill>
                <a:effectLst/>
                <a:uLnTx/>
                <a:uFillTx/>
                <a:latin typeface="Calibri"/>
                <a:ea typeface="+mn-ea"/>
                <a:cs typeface="+mn-cs"/>
              </a:rPr>
              <a:t>(3, 5))  # Output: 8</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3. Function with Default Parameters</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def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greet_with_default</a:t>
            </a:r>
            <a:r>
              <a:rPr kumimoji="0" lang="en-US" sz="2800" b="0" i="0" u="none" strike="noStrike" kern="1200" cap="none" spc="0" normalizeH="0" baseline="0" noProof="0" dirty="0">
                <a:ln>
                  <a:noFill/>
                </a:ln>
                <a:solidFill>
                  <a:prstClr val="black"/>
                </a:solidFill>
                <a:effectLst/>
                <a:uLnTx/>
                <a:uFillTx/>
                <a:latin typeface="Calibri"/>
                <a:ea typeface="+mn-ea"/>
                <a:cs typeface="+mn-cs"/>
              </a:rPr>
              <a:t>(name="Guest"):</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Returns a greeting message with a default name.</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Parameters:</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name (str): The name of the person to greet. Defaults to "Guest".</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Returns:</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str: A greeting message.</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return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f"Hello</a:t>
            </a:r>
            <a:r>
              <a:rPr kumimoji="0" lang="en-US" sz="2800" b="0" i="0" u="none" strike="noStrike" kern="1200" cap="none" spc="0" normalizeH="0" baseline="0" noProof="0" dirty="0">
                <a:ln>
                  <a:noFill/>
                </a:ln>
                <a:solidFill>
                  <a:prstClr val="black"/>
                </a:solidFill>
                <a:effectLst/>
                <a:uLnTx/>
                <a:uFillTx/>
                <a:latin typeface="Calibri"/>
                <a:ea typeface="+mn-ea"/>
                <a:cs typeface="+mn-cs"/>
              </a:rPr>
              <a:t>, {name}!"</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Example usage</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print(</a:t>
            </a:r>
            <a:r>
              <a:rPr kumimoji="0" lang="en-US" sz="2800" b="0" i="0" u="none" strike="noStrike" kern="1200" cap="none" spc="0" normalizeH="0" baseline="0" noProof="0" dirty="0" err="1">
                <a:ln>
                  <a:noFill/>
                </a:ln>
                <a:solidFill>
                  <a:prstClr val="black"/>
                </a:solidFill>
                <a:effectLst/>
                <a:uLnTx/>
                <a:uFillTx/>
                <a:latin typeface="Calibri"/>
                <a:ea typeface="+mn-ea"/>
                <a:cs typeface="+mn-cs"/>
              </a:rPr>
              <a:t>greet_with_default</a:t>
            </a:r>
            <a:r>
              <a:rPr kumimoji="0" lang="en-US" sz="2800" b="0" i="0" u="none" strike="noStrike" kern="1200" cap="none" spc="0" normalizeH="0" baseline="0" noProof="0" dirty="0">
                <a:ln>
                  <a:noFill/>
                </a:ln>
                <a:solidFill>
                  <a:prstClr val="black"/>
                </a:solidFill>
                <a:effectLst/>
                <a:uLnTx/>
                <a:uFillTx/>
                <a:latin typeface="Calibri"/>
                <a:ea typeface="+mn-ea"/>
                <a:cs typeface="+mn-cs"/>
              </a:rPr>
              <a:t>())         # Output: Hello, Guest!</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print(</a:t>
            </a:r>
            <a:r>
              <a:rPr kumimoji="0" lang="en-US" sz="2800" b="0" i="0" u="none" strike="noStrike" kern="1200" cap="none" spc="0" normalizeH="0" baseline="0" noProof="0" dirty="0" err="1">
                <a:ln>
                  <a:noFill/>
                </a:ln>
                <a:solidFill>
                  <a:prstClr val="black"/>
                </a:solidFill>
                <a:effectLst/>
                <a:uLnTx/>
                <a:uFillTx/>
                <a:latin typeface="Calibri"/>
                <a:ea typeface="+mn-ea"/>
                <a:cs typeface="+mn-cs"/>
              </a:rPr>
              <a:t>greet_with_default</a:t>
            </a:r>
            <a:r>
              <a:rPr kumimoji="0" lang="en-US" sz="2800" b="0" i="0" u="none" strike="noStrike" kern="1200" cap="none" spc="0" normalizeH="0" baseline="0" noProof="0" dirty="0">
                <a:ln>
                  <a:noFill/>
                </a:ln>
                <a:solidFill>
                  <a:prstClr val="black"/>
                </a:solidFill>
                <a:effectLst/>
                <a:uLnTx/>
                <a:uFillTx/>
                <a:latin typeface="Calibri"/>
                <a:ea typeface="+mn-ea"/>
                <a:cs typeface="+mn-cs"/>
              </a:rPr>
              <a:t>("Alice"))  # Output: Hello, Alice!</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4. Function with Variable-Length Arguments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args</a:t>
            </a:r>
            <a:r>
              <a:rPr kumimoji="0" lang="en-US" sz="2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def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add_all</a:t>
            </a:r>
            <a:r>
              <a:rPr kumimoji="0" lang="en-US" sz="2800" b="0" i="0" u="none" strike="noStrike" kern="1200" cap="none" spc="0" normalizeH="0" baseline="0" noProof="0" dirty="0">
                <a:ln>
                  <a:noFill/>
                </a:ln>
                <a:solidFill>
                  <a:prstClr val="black"/>
                </a:solidFill>
                <a:effectLst/>
                <a:uLnTx/>
                <a:uFillTx/>
                <a:latin typeface="Calibri"/>
                <a:ea typeface="+mn-ea"/>
                <a:cs typeface="+mn-cs"/>
              </a:rPr>
              <a:t>(*</a:t>
            </a:r>
            <a:r>
              <a:rPr kumimoji="0" lang="en-US" sz="2800" b="0" i="0" u="none" strike="noStrike" kern="1200" cap="none" spc="0" normalizeH="0" baseline="0" noProof="0" dirty="0" err="1">
                <a:ln>
                  <a:noFill/>
                </a:ln>
                <a:solidFill>
                  <a:prstClr val="black"/>
                </a:solidFill>
                <a:effectLst/>
                <a:uLnTx/>
                <a:uFillTx/>
                <a:latin typeface="Calibri"/>
                <a:ea typeface="+mn-ea"/>
                <a:cs typeface="+mn-cs"/>
              </a:rPr>
              <a:t>args</a:t>
            </a:r>
            <a:r>
              <a:rPr kumimoji="0" lang="en-US" sz="2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Adds all the numbers provided as arguments.</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Parameters:</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args</a:t>
            </a:r>
            <a:r>
              <a:rPr kumimoji="0" lang="en-US" sz="2800" b="0" i="0" u="none" strike="noStrike" kern="1200" cap="none" spc="0" normalizeH="0" baseline="0" noProof="0" dirty="0">
                <a:ln>
                  <a:noFill/>
                </a:ln>
                <a:solidFill>
                  <a:prstClr val="black"/>
                </a:solidFill>
                <a:effectLst/>
                <a:uLnTx/>
                <a:uFillTx/>
                <a:latin typeface="Calibri"/>
                <a:ea typeface="+mn-ea"/>
                <a:cs typeface="+mn-cs"/>
              </a:rPr>
              <a:t> (int or float): A variable-length list of numbers.</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Returns:</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int or float: The sum of all the numbers.</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return sum(</a:t>
            </a:r>
            <a:r>
              <a:rPr kumimoji="0" lang="en-US" sz="2800" b="0" i="0" u="none" strike="noStrike" kern="1200" cap="none" spc="0" normalizeH="0" baseline="0" noProof="0" dirty="0" err="1">
                <a:ln>
                  <a:noFill/>
                </a:ln>
                <a:solidFill>
                  <a:prstClr val="black"/>
                </a:solidFill>
                <a:effectLst/>
                <a:uLnTx/>
                <a:uFillTx/>
                <a:latin typeface="Calibri"/>
                <a:ea typeface="+mn-ea"/>
                <a:cs typeface="+mn-cs"/>
              </a:rPr>
              <a:t>args</a:t>
            </a:r>
            <a:r>
              <a:rPr kumimoji="0" lang="en-US" sz="2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Example usage</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print(</a:t>
            </a:r>
            <a:r>
              <a:rPr kumimoji="0" lang="en-US" sz="2800" b="0" i="0" u="none" strike="noStrike" kern="1200" cap="none" spc="0" normalizeH="0" baseline="0" noProof="0" dirty="0" err="1">
                <a:ln>
                  <a:noFill/>
                </a:ln>
                <a:solidFill>
                  <a:prstClr val="black"/>
                </a:solidFill>
                <a:effectLst/>
                <a:uLnTx/>
                <a:uFillTx/>
                <a:latin typeface="Calibri"/>
                <a:ea typeface="+mn-ea"/>
                <a:cs typeface="+mn-cs"/>
              </a:rPr>
              <a:t>add_all</a:t>
            </a:r>
            <a:r>
              <a:rPr kumimoji="0" lang="en-US" sz="2800" b="0" i="0" u="none" strike="noStrike" kern="1200" cap="none" spc="0" normalizeH="0" baseline="0" noProof="0" dirty="0">
                <a:ln>
                  <a:noFill/>
                </a:ln>
                <a:solidFill>
                  <a:prstClr val="black"/>
                </a:solidFill>
                <a:effectLst/>
                <a:uLnTx/>
                <a:uFillTx/>
                <a:latin typeface="Calibri"/>
                <a:ea typeface="+mn-ea"/>
                <a:cs typeface="+mn-cs"/>
              </a:rPr>
              <a:t>(1, 2, 3, 4))  # Output: 10</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5. Function with Variable-Length Keyword Arguments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kwargs</a:t>
            </a:r>
            <a:r>
              <a:rPr kumimoji="0" lang="en-US" sz="2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def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display_info</a:t>
            </a:r>
            <a:r>
              <a:rPr kumimoji="0" lang="en-US" sz="2800" b="0" i="0" u="none" strike="noStrike" kern="1200" cap="none" spc="0" normalizeH="0" baseline="0" noProof="0" dirty="0">
                <a:ln>
                  <a:noFill/>
                </a:ln>
                <a:solidFill>
                  <a:prstClr val="black"/>
                </a:solidFill>
                <a:effectLst/>
                <a:uLnTx/>
                <a:uFillTx/>
                <a:latin typeface="Calibri"/>
                <a:ea typeface="+mn-ea"/>
                <a:cs typeface="+mn-cs"/>
              </a:rPr>
              <a:t>(**</a:t>
            </a:r>
            <a:r>
              <a:rPr kumimoji="0" lang="en-US" sz="2800" b="0" i="0" u="none" strike="noStrike" kern="1200" cap="none" spc="0" normalizeH="0" baseline="0" noProof="0" dirty="0" err="1">
                <a:ln>
                  <a:noFill/>
                </a:ln>
                <a:solidFill>
                  <a:prstClr val="black"/>
                </a:solidFill>
                <a:effectLst/>
                <a:uLnTx/>
                <a:uFillTx/>
                <a:latin typeface="Calibri"/>
                <a:ea typeface="+mn-ea"/>
                <a:cs typeface="+mn-cs"/>
              </a:rPr>
              <a:t>kwargs</a:t>
            </a:r>
            <a:r>
              <a:rPr kumimoji="0" lang="en-US" sz="2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Displays information provided as keyword arguments.</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Parameters:</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kwargs</a:t>
            </a:r>
            <a:r>
              <a:rPr kumimoji="0" lang="en-US" sz="2800" b="0" i="0" u="none" strike="noStrike" kern="1200" cap="none" spc="0" normalizeH="0" baseline="0" noProof="0" dirty="0">
                <a:ln>
                  <a:noFill/>
                </a:ln>
                <a:solidFill>
                  <a:prstClr val="black"/>
                </a:solidFill>
                <a:effectLst/>
                <a:uLnTx/>
                <a:uFillTx/>
                <a:latin typeface="Calibri"/>
                <a:ea typeface="+mn-ea"/>
                <a:cs typeface="+mn-cs"/>
              </a:rPr>
              <a:t>: A dictionary of keyword arguments.</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Returns:</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None</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for key, value in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kwargs.items</a:t>
            </a:r>
            <a:r>
              <a:rPr kumimoji="0" lang="en-US" sz="2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print(f"{key}: {value}")</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Example usage</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prstClr val="black"/>
                </a:solidFill>
                <a:effectLst/>
                <a:uLnTx/>
                <a:uFillTx/>
                <a:latin typeface="Calibri"/>
                <a:ea typeface="+mn-ea"/>
                <a:cs typeface="+mn-cs"/>
              </a:rPr>
              <a:t>display_info</a:t>
            </a:r>
            <a:r>
              <a:rPr kumimoji="0" lang="en-US" sz="2800" b="0" i="0" u="none" strike="noStrike" kern="1200" cap="none" spc="0" normalizeH="0" baseline="0" noProof="0" dirty="0">
                <a:ln>
                  <a:noFill/>
                </a:ln>
                <a:solidFill>
                  <a:prstClr val="black"/>
                </a:solidFill>
                <a:effectLst/>
                <a:uLnTx/>
                <a:uFillTx/>
                <a:latin typeface="Calibri"/>
                <a:ea typeface="+mn-ea"/>
                <a:cs typeface="+mn-cs"/>
              </a:rPr>
              <a:t>(name="Alice", age=30)</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Output:</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name: Alice</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age: 30</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6. Function with No Parameters</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def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say_hello</a:t>
            </a:r>
            <a:r>
              <a:rPr kumimoji="0" lang="en-US" sz="2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Returns a simple greeting.</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Returns:</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str: A greeting message.</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return "Hello!"</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Example usage</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print(</a:t>
            </a:r>
            <a:r>
              <a:rPr kumimoji="0" lang="en-US" sz="2800" b="0" i="0" u="none" strike="noStrike" kern="1200" cap="none" spc="0" normalizeH="0" baseline="0" noProof="0" dirty="0" err="1">
                <a:ln>
                  <a:noFill/>
                </a:ln>
                <a:solidFill>
                  <a:prstClr val="black"/>
                </a:solidFill>
                <a:effectLst/>
                <a:uLnTx/>
                <a:uFillTx/>
                <a:latin typeface="Calibri"/>
                <a:ea typeface="+mn-ea"/>
                <a:cs typeface="+mn-cs"/>
              </a:rPr>
              <a:t>say_hello</a:t>
            </a:r>
            <a:r>
              <a:rPr kumimoji="0" lang="en-US" sz="2800" b="0" i="0" u="none" strike="noStrike" kern="1200" cap="none" spc="0" normalizeH="0" baseline="0" noProof="0" dirty="0">
                <a:ln>
                  <a:noFill/>
                </a:ln>
                <a:solidFill>
                  <a:prstClr val="black"/>
                </a:solidFill>
                <a:effectLst/>
                <a:uLnTx/>
                <a:uFillTx/>
                <a:latin typeface="Calibri"/>
                <a:ea typeface="+mn-ea"/>
                <a:cs typeface="+mn-cs"/>
              </a:rPr>
              <a:t>())  # Output: Hello!</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7. Function with a Return Statement</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def multiply(a, b):</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Multiplies two numbers.</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Parameters:</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a (int or float): The first number.</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b (int or float): The second number.</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Returns:</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int or float: The product of the two numbers.</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return a * b</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Example usage</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result = multiply(3, 4)</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print(result)  # Output: 12</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8. Lambda Function (Anonymous Function)</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square = lambda x: x ** 2</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An anonymous function that calculates the square of a number.</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Parameters:</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x (int or float): The number to square.</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Returns:</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int or float: The square of the input number.</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print(square(5))  # Output: 25</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20453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F8A4A763-8A1B-0CDE-79A4-A97ECBA018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FD1321-2EF5-E548-FAAB-3B1055A9E99C}"/>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Lambda functions</a:t>
            </a:r>
          </a:p>
        </p:txBody>
      </p:sp>
      <p:pic>
        <p:nvPicPr>
          <p:cNvPr id="4" name="Content Placeholder 3">
            <a:extLst>
              <a:ext uri="{FF2B5EF4-FFF2-40B4-BE49-F238E27FC236}">
                <a16:creationId xmlns:a16="http://schemas.microsoft.com/office/drawing/2014/main" id="{8CCDA194-66A6-C8E5-97C4-9D09E82B7A5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42900" y="1076632"/>
            <a:ext cx="11474925" cy="5435534"/>
          </a:xfrm>
          <a:prstGeom prst="rect">
            <a:avLst/>
          </a:prstGeom>
        </p:spPr>
      </p:pic>
    </p:spTree>
    <p:extLst>
      <p:ext uri="{BB962C8B-B14F-4D97-AF65-F5344CB8AC3E}">
        <p14:creationId xmlns:p14="http://schemas.microsoft.com/office/powerpoint/2010/main" val="787379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6443D703-8CCD-1C8D-EE69-12162D1D9F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1FFDD0-2A84-EE97-82D4-7868633E0311}"/>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Lambda functions</a:t>
            </a:r>
          </a:p>
        </p:txBody>
      </p:sp>
      <p:sp>
        <p:nvSpPr>
          <p:cNvPr id="3" name="Content Placeholder 2">
            <a:extLst>
              <a:ext uri="{FF2B5EF4-FFF2-40B4-BE49-F238E27FC236}">
                <a16:creationId xmlns:a16="http://schemas.microsoft.com/office/drawing/2014/main" id="{17783A13-B11E-240A-33DE-DDA0D384AEA0}"/>
              </a:ext>
            </a:extLst>
          </p:cNvPr>
          <p:cNvSpPr>
            <a:spLocks noGrp="1"/>
          </p:cNvSpPr>
          <p:nvPr>
            <p:ph idx="1"/>
          </p:nvPr>
        </p:nvSpPr>
        <p:spPr>
          <a:xfrm>
            <a:off x="342900" y="1076632"/>
            <a:ext cx="11474926" cy="5435534"/>
          </a:xfrm>
        </p:spPr>
        <p:txBody>
          <a:bodyPr>
            <a:normAutofit/>
          </a:bodyPr>
          <a:lstStyle/>
          <a:p>
            <a:pPr>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Lambda functions are anonymous functions, without a name. </a:t>
            </a:r>
          </a:p>
          <a:p>
            <a:pPr>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They are created using the lambda keyword and are typically used for short, simple operations. </a:t>
            </a:r>
          </a:p>
          <a:p>
            <a:pPr>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They are often used when you need a function for a short period.</a:t>
            </a:r>
          </a:p>
          <a:p>
            <a:pPr>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Key characteristics</a:t>
            </a:r>
            <a:r>
              <a:rPr kumimoji="0" lang="en-US" sz="2800" b="0" i="0" u="none" strike="noStrike" kern="1200" cap="none" spc="0" normalizeH="0" baseline="0" noProof="0" dirty="0">
                <a:ln>
                  <a:noFill/>
                </a:ln>
                <a:solidFill>
                  <a:prstClr val="black"/>
                </a:solidFill>
                <a:effectLst/>
                <a:uLnTx/>
                <a:uFillTx/>
                <a:latin typeface="Calibri"/>
                <a:ea typeface="+mn-ea"/>
                <a:cs typeface="+mn-cs"/>
              </a:rPr>
              <a:t>:</a:t>
            </a:r>
          </a:p>
          <a:p>
            <a:pPr>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Single Expression</a:t>
            </a:r>
            <a:r>
              <a:rPr kumimoji="0" lang="en-US" sz="2800" b="0" i="0" u="none" strike="noStrike" kern="1200" cap="none" spc="0" normalizeH="0" baseline="0" noProof="0" dirty="0">
                <a:ln>
                  <a:noFill/>
                </a:ln>
                <a:solidFill>
                  <a:prstClr val="black"/>
                </a:solidFill>
                <a:effectLst/>
                <a:uLnTx/>
                <a:uFillTx/>
                <a:latin typeface="Calibri"/>
                <a:ea typeface="+mn-ea"/>
                <a:cs typeface="+mn-cs"/>
              </a:rPr>
              <a:t>: Lambda functions can only contain a single expression. You cannot include multiple statements or commands.</a:t>
            </a:r>
          </a:p>
          <a:p>
            <a:pPr>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Inline Definition</a:t>
            </a:r>
            <a:r>
              <a:rPr kumimoji="0" lang="en-US" sz="2800" b="0" i="0" u="none" strike="noStrike" kern="1200" cap="none" spc="0" normalizeH="0" baseline="0" noProof="0" dirty="0">
                <a:ln>
                  <a:noFill/>
                </a:ln>
                <a:solidFill>
                  <a:prstClr val="black"/>
                </a:solidFill>
                <a:effectLst/>
                <a:uLnTx/>
                <a:uFillTx/>
                <a:latin typeface="Calibri"/>
                <a:ea typeface="+mn-ea"/>
                <a:cs typeface="+mn-cs"/>
              </a:rPr>
              <a:t>: They are written in a single line.</a:t>
            </a:r>
          </a:p>
          <a:p>
            <a:pPr>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No Name</a:t>
            </a:r>
            <a:r>
              <a:rPr kumimoji="0" lang="en-US" sz="2800" b="0" i="0" u="none" strike="noStrike" kern="1200" cap="none" spc="0" normalizeH="0" baseline="0" noProof="0" dirty="0">
                <a:ln>
                  <a:noFill/>
                </a:ln>
                <a:solidFill>
                  <a:prstClr val="black"/>
                </a:solidFill>
                <a:effectLst/>
                <a:uLnTx/>
                <a:uFillTx/>
                <a:latin typeface="Calibri"/>
                <a:ea typeface="+mn-ea"/>
                <a:cs typeface="+mn-cs"/>
              </a:rPr>
              <a:t>: They are unnamed, hence "anonymous."</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1365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464A97AC-E64D-E47E-958C-08762D747D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A0D586-34F7-09DD-3C9C-3118CD7F52DE}"/>
              </a:ext>
            </a:extLst>
          </p:cNvPr>
          <p:cNvSpPr>
            <a:spLocks noGrp="1"/>
          </p:cNvSpPr>
          <p:nvPr>
            <p:ph type="title"/>
          </p:nvPr>
        </p:nvSpPr>
        <p:spPr>
          <a:xfrm>
            <a:off x="342900" y="345834"/>
            <a:ext cx="11474926" cy="730798"/>
          </a:xfrm>
        </p:spPr>
        <p:txBody>
          <a:bodyPr>
            <a:normAutofit/>
          </a:bodyPr>
          <a:lstStyle/>
          <a:p>
            <a:r>
              <a:rPr lang="en-IN" sz="3000" dirty="0">
                <a:solidFill>
                  <a:srgbClr val="000398"/>
                </a:solidFill>
                <a:latin typeface="Arial Black" pitchFamily="34" charset="0"/>
              </a:rPr>
              <a:t>Syllabus</a:t>
            </a:r>
            <a:endParaRPr lang="en-US" sz="3000" dirty="0">
              <a:solidFill>
                <a:srgbClr val="000398"/>
              </a:solidFill>
              <a:latin typeface="Arial Black" pitchFamily="34" charset="0"/>
            </a:endParaRPr>
          </a:p>
        </p:txBody>
      </p:sp>
      <p:sp>
        <p:nvSpPr>
          <p:cNvPr id="3" name="Content Placeholder 2">
            <a:extLst>
              <a:ext uri="{FF2B5EF4-FFF2-40B4-BE49-F238E27FC236}">
                <a16:creationId xmlns:a16="http://schemas.microsoft.com/office/drawing/2014/main" id="{9D82AE1B-BF10-5D8E-2A25-C18513E28F61}"/>
              </a:ext>
            </a:extLst>
          </p:cNvPr>
          <p:cNvSpPr>
            <a:spLocks noGrp="1"/>
          </p:cNvSpPr>
          <p:nvPr>
            <p:ph idx="1"/>
          </p:nvPr>
        </p:nvSpPr>
        <p:spPr>
          <a:xfrm>
            <a:off x="342900" y="1076632"/>
            <a:ext cx="11474926" cy="5435534"/>
          </a:xfrm>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800" b="1" i="0" u="none" strike="noStrike" kern="1200" cap="none" spc="0" normalizeH="0" baseline="0" noProof="0" dirty="0">
                <a:ln>
                  <a:noFill/>
                </a:ln>
                <a:solidFill>
                  <a:prstClr val="black"/>
                </a:solidFill>
                <a:effectLst/>
                <a:uLnTx/>
                <a:uFillTx/>
                <a:latin typeface="Calibri"/>
                <a:ea typeface="+mn-ea"/>
                <a:cs typeface="+mn-cs"/>
              </a:rPr>
              <a:t>Pre Training </a:t>
            </a:r>
            <a:r>
              <a:rPr kumimoji="0" lang="en-IN" sz="2800" i="0" u="none" strike="noStrike" kern="1200" cap="none" spc="0" normalizeH="0" baseline="0" noProof="0" dirty="0">
                <a:ln>
                  <a:noFill/>
                </a:ln>
                <a:solidFill>
                  <a:prstClr val="black"/>
                </a:solidFill>
                <a:effectLst/>
                <a:uLnTx/>
                <a:uFillTx/>
                <a:latin typeface="Calibri"/>
                <a:ea typeface="+mn-ea"/>
                <a:cs typeface="+mn-cs"/>
              </a:rPr>
              <a:t>– Functions, Modules, Packages, Libraries, Framework, Platform</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800" b="1" i="0" u="none" strike="noStrike" kern="1200" cap="none" spc="0" normalizeH="0" baseline="0" noProof="0" dirty="0">
                <a:ln>
                  <a:noFill/>
                </a:ln>
                <a:solidFill>
                  <a:prstClr val="black"/>
                </a:solidFill>
                <a:effectLst/>
                <a:uLnTx/>
                <a:uFillTx/>
                <a:latin typeface="Calibri"/>
                <a:ea typeface="+mn-ea"/>
                <a:cs typeface="+mn-cs"/>
              </a:rPr>
              <a:t>Training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1. Topics</a:t>
            </a:r>
            <a:r>
              <a:rPr kumimoji="0" lang="en-US" sz="2800" b="0" i="0" u="none" strike="noStrike" kern="1200" cap="none" spc="0" normalizeH="0" baseline="0" noProof="0" dirty="0">
                <a:ln>
                  <a:noFill/>
                </a:ln>
                <a:solidFill>
                  <a:prstClr val="black"/>
                </a:solidFill>
                <a:effectLst/>
                <a:uLnTx/>
                <a:uFillTx/>
                <a:latin typeface="Calibri"/>
                <a:ea typeface="+mn-ea"/>
                <a:cs typeface="+mn-cs"/>
              </a:rPr>
              <a:t>: Defining functions, lambda functions, import modules.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2. Hands-On</a:t>
            </a:r>
            <a:r>
              <a:rPr kumimoji="0" lang="en-US" sz="2800" b="0" i="0" u="none" strike="noStrike" kern="1200" cap="none" spc="0" normalizeH="0" baseline="0" noProof="0" dirty="0">
                <a:ln>
                  <a:noFill/>
                </a:ln>
                <a:solidFill>
                  <a:prstClr val="black"/>
                </a:solidFill>
                <a:effectLst/>
                <a:uLnTx/>
                <a:uFillTx/>
                <a:latin typeface="Calibri"/>
                <a:ea typeface="+mn-ea"/>
                <a:cs typeface="+mn-cs"/>
              </a:rPr>
              <a:t>: Write functions for calculating statistics (mean, median).</a:t>
            </a:r>
            <a:endParaRPr lang="en-US" dirty="0">
              <a:solidFill>
                <a:prstClr val="black"/>
              </a:solidFill>
              <a:latin typeface="Calibri"/>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a:p>
            <a:pPr marL="0" indent="0">
              <a:buNone/>
              <a:defRPr/>
            </a:pPr>
            <a:r>
              <a:rPr kumimoji="0" lang="en-IN" sz="2800" b="1" i="0" u="none" strike="noStrike" kern="1200" cap="none" spc="0" normalizeH="0" baseline="0" noProof="0" dirty="0">
                <a:ln>
                  <a:noFill/>
                </a:ln>
                <a:solidFill>
                  <a:prstClr val="black"/>
                </a:solidFill>
                <a:effectLst/>
                <a:uLnTx/>
                <a:uFillTx/>
                <a:latin typeface="Calibri"/>
                <a:ea typeface="+mn-ea"/>
                <a:cs typeface="+mn-cs"/>
              </a:rPr>
              <a:t>Post Training</a:t>
            </a:r>
            <a:r>
              <a:rPr kumimoji="0" lang="en-IN" sz="2800" b="0" i="0" u="none" strike="noStrike" kern="1200" cap="none" spc="0" normalizeH="0" baseline="0" noProof="0" dirty="0">
                <a:ln>
                  <a:noFill/>
                </a:ln>
                <a:solidFill>
                  <a:prstClr val="black"/>
                </a:solidFill>
                <a:effectLst/>
                <a:uLnTx/>
                <a:uFillTx/>
                <a:latin typeface="Calibri"/>
                <a:ea typeface="+mn-ea"/>
                <a:cs typeface="+mn-cs"/>
              </a:rPr>
              <a:t> – </a:t>
            </a:r>
            <a:r>
              <a:rPr kumimoji="0" lang="en-US" sz="2800" b="1" i="0" u="none" strike="noStrike" kern="1200" cap="none" spc="0" normalizeH="0" baseline="0" noProof="0" dirty="0">
                <a:ln>
                  <a:noFill/>
                </a:ln>
                <a:solidFill>
                  <a:prstClr val="black"/>
                </a:solidFill>
                <a:effectLst/>
                <a:uLnTx/>
                <a:uFillTx/>
                <a:latin typeface="Calibri"/>
                <a:ea typeface="+mn-ea"/>
                <a:cs typeface="+mn-cs"/>
              </a:rPr>
              <a:t>Case Study</a:t>
            </a:r>
            <a:r>
              <a:rPr kumimoji="0" lang="en-US" sz="2800" b="0" i="0" u="none" strike="noStrike" kern="1200" cap="none" spc="0" normalizeH="0" baseline="0" noProof="0" dirty="0">
                <a:ln>
                  <a:noFill/>
                </a:ln>
                <a:solidFill>
                  <a:prstClr val="black"/>
                </a:solidFill>
                <a:effectLst/>
                <a:uLnTx/>
                <a:uFillTx/>
                <a:latin typeface="Calibri"/>
                <a:ea typeface="+mn-ea"/>
                <a:cs typeface="+mn-cs"/>
              </a:rPr>
              <a:t>: Write a script that imports a module to analyze customer survey </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578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2C8158AC-FDA5-13FB-7AF4-68945B61B9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C3901C-A8A9-D337-FAE7-030EE61D1B8E}"/>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Lambda functions</a:t>
            </a:r>
          </a:p>
        </p:txBody>
      </p:sp>
      <p:sp>
        <p:nvSpPr>
          <p:cNvPr id="3" name="Content Placeholder 2">
            <a:extLst>
              <a:ext uri="{FF2B5EF4-FFF2-40B4-BE49-F238E27FC236}">
                <a16:creationId xmlns:a16="http://schemas.microsoft.com/office/drawing/2014/main" id="{7909B724-6382-230A-3B9D-906F552DF6DC}"/>
              </a:ext>
            </a:extLst>
          </p:cNvPr>
          <p:cNvSpPr>
            <a:spLocks noGrp="1"/>
          </p:cNvSpPr>
          <p:nvPr>
            <p:ph idx="1"/>
          </p:nvPr>
        </p:nvSpPr>
        <p:spPr>
          <a:xfrm>
            <a:off x="342900" y="1076632"/>
            <a:ext cx="11474926" cy="5435534"/>
          </a:xfrm>
        </p:spPr>
        <p:txBody>
          <a:bodyPr numCol="3">
            <a:normAutofit fontScale="85000" lnSpcReduction="1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Example 1: Basic lambda function to double a number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double = lambda x: x * 2</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print("Double of 5:", double(5))  # Output: 10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Example 2: Using lambda with map to square numbers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numbers = [1, 2, 3, 4, 5]</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squared = map(lambda x: x ** 2, numbers)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print("Squared numbers:", list(squared))  # Output: [1, 4, 9, 16, 25]</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Example 3: Using lambda with filter to get even numbers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prstClr val="black"/>
                </a:solidFill>
                <a:effectLst/>
                <a:uLnTx/>
                <a:uFillTx/>
                <a:latin typeface="Calibri"/>
                <a:ea typeface="+mn-ea"/>
                <a:cs typeface="+mn-cs"/>
              </a:rPr>
              <a:t>even_numbers</a:t>
            </a:r>
            <a:r>
              <a:rPr kumimoji="0" lang="en-US" sz="2800" b="0" i="0" u="none" strike="noStrike" kern="1200" cap="none" spc="0" normalizeH="0" baseline="0" noProof="0" dirty="0">
                <a:ln>
                  <a:noFill/>
                </a:ln>
                <a:solidFill>
                  <a:prstClr val="black"/>
                </a:solidFill>
                <a:effectLst/>
                <a:uLnTx/>
                <a:uFillTx/>
                <a:latin typeface="Calibri"/>
                <a:ea typeface="+mn-ea"/>
                <a:cs typeface="+mn-cs"/>
              </a:rPr>
              <a:t> = filter(lambda x: x % 2 == 0, numbers)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print("Even numbers:", list(</a:t>
            </a:r>
            <a:r>
              <a:rPr kumimoji="0" lang="en-US" sz="2800" b="0" i="0" u="none" strike="noStrike" kern="1200" cap="none" spc="0" normalizeH="0" baseline="0" noProof="0" dirty="0" err="1">
                <a:ln>
                  <a:noFill/>
                </a:ln>
                <a:solidFill>
                  <a:prstClr val="black"/>
                </a:solidFill>
                <a:effectLst/>
                <a:uLnTx/>
                <a:uFillTx/>
                <a:latin typeface="Calibri"/>
                <a:ea typeface="+mn-ea"/>
                <a:cs typeface="+mn-cs"/>
              </a:rPr>
              <a:t>even_numbers</a:t>
            </a:r>
            <a:r>
              <a:rPr kumimoji="0" lang="en-US" sz="2800" b="0" i="0" u="none" strike="noStrike" kern="1200" cap="none" spc="0" normalizeH="0" baseline="0" noProof="0" dirty="0">
                <a:ln>
                  <a:noFill/>
                </a:ln>
                <a:solidFill>
                  <a:prstClr val="black"/>
                </a:solidFill>
                <a:effectLst/>
                <a:uLnTx/>
                <a:uFillTx/>
                <a:latin typeface="Calibri"/>
                <a:ea typeface="+mn-ea"/>
                <a:cs typeface="+mn-cs"/>
              </a:rPr>
              <a:t>))  # Output: [2, 4]</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Example 4: Using lambda to sort a list of tuples by the second element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students = [("Alice", 85), ("Bob", 75), ("Charlie", 95)]</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prstClr val="black"/>
                </a:solidFill>
                <a:effectLst/>
                <a:uLnTx/>
                <a:uFillTx/>
                <a:latin typeface="Calibri"/>
                <a:ea typeface="+mn-ea"/>
                <a:cs typeface="+mn-cs"/>
              </a:rPr>
              <a:t>sorted_students</a:t>
            </a:r>
            <a:r>
              <a:rPr kumimoji="0" lang="en-US" sz="2800" b="0" i="0" u="none" strike="noStrike" kern="1200" cap="none" spc="0" normalizeH="0" baseline="0" noProof="0" dirty="0">
                <a:ln>
                  <a:noFill/>
                </a:ln>
                <a:solidFill>
                  <a:prstClr val="black"/>
                </a:solidFill>
                <a:effectLst/>
                <a:uLnTx/>
                <a:uFillTx/>
                <a:latin typeface="Calibri"/>
                <a:ea typeface="+mn-ea"/>
                <a:cs typeface="+mn-cs"/>
              </a:rPr>
              <a:t> = sorted(students, key=lambda student: student[1])</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print("Sorted students by scores:",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sorted_students</a:t>
            </a:r>
            <a:r>
              <a:rPr kumimoji="0" lang="en-US" sz="2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Output: [('Bob', 75), ('Alice', 85), ('Charlie', 95)]</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Example 5: Using lambda for an inline function to add two numbers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add = lambda x, y: x + 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print("Sum of 3 and 7:", add(3, 7))  # Output: 10</a:t>
            </a:r>
          </a:p>
        </p:txBody>
      </p:sp>
    </p:spTree>
    <p:extLst>
      <p:ext uri="{BB962C8B-B14F-4D97-AF65-F5344CB8AC3E}">
        <p14:creationId xmlns:p14="http://schemas.microsoft.com/office/powerpoint/2010/main" val="3737122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8FE221B9-89ED-1855-ABD6-639601676A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3BEB97-26FF-4E8A-DF15-480DBBFD8DD3}"/>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import modules</a:t>
            </a:r>
          </a:p>
        </p:txBody>
      </p:sp>
      <p:sp>
        <p:nvSpPr>
          <p:cNvPr id="3" name="Content Placeholder 2">
            <a:extLst>
              <a:ext uri="{FF2B5EF4-FFF2-40B4-BE49-F238E27FC236}">
                <a16:creationId xmlns:a16="http://schemas.microsoft.com/office/drawing/2014/main" id="{F02A28F0-D78F-50C9-B273-6F2D34DE1700}"/>
              </a:ext>
            </a:extLst>
          </p:cNvPr>
          <p:cNvSpPr>
            <a:spLocks noGrp="1"/>
          </p:cNvSpPr>
          <p:nvPr>
            <p:ph idx="1"/>
          </p:nvPr>
        </p:nvSpPr>
        <p:spPr>
          <a:xfrm>
            <a:off x="342900" y="1076632"/>
            <a:ext cx="11474926" cy="5435534"/>
          </a:xfrm>
        </p:spPr>
        <p:txBody>
          <a:bodyPr numCol="3">
            <a:normAutofit fontScale="25000" lnSpcReduction="2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Example 1: Importing an entire module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import math</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Using a function from the math module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print("Square root of 16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math.sqrt</a:t>
            </a:r>
            <a:r>
              <a:rPr kumimoji="0" lang="en-US" sz="2800" b="0" i="0" u="none" strike="noStrike" kern="1200" cap="none" spc="0" normalizeH="0" baseline="0" noProof="0" dirty="0">
                <a:ln>
                  <a:noFill/>
                </a:ln>
                <a:solidFill>
                  <a:prstClr val="black"/>
                </a:solidFill>
                <a:effectLst/>
                <a:uLnTx/>
                <a:uFillTx/>
                <a:latin typeface="Calibri"/>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math.sqrt</a:t>
            </a:r>
            <a:r>
              <a:rPr kumimoji="0" lang="en-US" sz="2800" b="0" i="0" u="none" strike="noStrike" kern="1200" cap="none" spc="0" normalizeH="0" baseline="0" noProof="0" dirty="0">
                <a:ln>
                  <a:noFill/>
                </a:ln>
                <a:solidFill>
                  <a:prstClr val="black"/>
                </a:solidFill>
                <a:effectLst/>
                <a:uLnTx/>
                <a:uFillTx/>
                <a:latin typeface="Calibri"/>
                <a:ea typeface="+mn-ea"/>
                <a:cs typeface="+mn-cs"/>
              </a:rPr>
              <a:t>(16))  # Output: 4.0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Example 2: Importing specific components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from math import sqrt, pi</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Using imported components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print("Square root of 25 (sqrt):", sqrt(25))  # Output: 5.0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print("Value of pi:", pi)  # Output: 3.141592653589793</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Example 3: Using an alias for a module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import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numpy</a:t>
            </a:r>
            <a:r>
              <a:rPr kumimoji="0" lang="en-US" sz="2800" b="0" i="0" u="none" strike="noStrike" kern="1200" cap="none" spc="0" normalizeH="0" baseline="0" noProof="0" dirty="0">
                <a:ln>
                  <a:noFill/>
                </a:ln>
                <a:solidFill>
                  <a:prstClr val="black"/>
                </a:solidFill>
                <a:effectLst/>
                <a:uLnTx/>
                <a:uFillTx/>
                <a:latin typeface="Calibri"/>
                <a:ea typeface="+mn-ea"/>
                <a:cs typeface="+mn-cs"/>
              </a:rPr>
              <a:t> as np</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Using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numpy</a:t>
            </a:r>
            <a:r>
              <a:rPr kumimoji="0" lang="en-US" sz="2800" b="0" i="0" u="none" strike="noStrike" kern="1200" cap="none" spc="0" normalizeH="0" baseline="0" noProof="0" dirty="0">
                <a:ln>
                  <a:noFill/>
                </a:ln>
                <a:solidFill>
                  <a:prstClr val="black"/>
                </a:solidFill>
                <a:effectLst/>
                <a:uLnTx/>
                <a:uFillTx/>
                <a:latin typeface="Calibri"/>
                <a:ea typeface="+mn-ea"/>
                <a:cs typeface="+mn-cs"/>
              </a:rPr>
              <a:t> with its alias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array =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np.array</a:t>
            </a:r>
            <a:r>
              <a:rPr kumimoji="0" lang="en-US" sz="2800" b="0" i="0" u="none" strike="noStrike" kern="1200" cap="none" spc="0" normalizeH="0" baseline="0" noProof="0" dirty="0">
                <a:ln>
                  <a:noFill/>
                </a:ln>
                <a:solidFill>
                  <a:prstClr val="black"/>
                </a:solidFill>
                <a:effectLst/>
                <a:uLnTx/>
                <a:uFillTx/>
                <a:latin typeface="Calibri"/>
                <a:ea typeface="+mn-ea"/>
                <a:cs typeface="+mn-cs"/>
              </a:rPr>
              <a:t>([1, 2, 3])</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print("</a:t>
            </a:r>
            <a:r>
              <a:rPr kumimoji="0" lang="en-US" sz="2800" b="0" i="0" u="none" strike="noStrike" kern="1200" cap="none" spc="0" normalizeH="0" baseline="0" noProof="0" dirty="0" err="1">
                <a:ln>
                  <a:noFill/>
                </a:ln>
                <a:solidFill>
                  <a:prstClr val="black"/>
                </a:solidFill>
                <a:effectLst/>
                <a:uLnTx/>
                <a:uFillTx/>
                <a:latin typeface="Calibri"/>
                <a:ea typeface="+mn-ea"/>
                <a:cs typeface="+mn-cs"/>
              </a:rPr>
              <a:t>Numpy</a:t>
            </a:r>
            <a:r>
              <a:rPr kumimoji="0" lang="en-US" sz="2800" b="0" i="0" u="none" strike="noStrike" kern="1200" cap="none" spc="0" normalizeH="0" baseline="0" noProof="0" dirty="0">
                <a:ln>
                  <a:noFill/>
                </a:ln>
                <a:solidFill>
                  <a:prstClr val="black"/>
                </a:solidFill>
                <a:effectLst/>
                <a:uLnTx/>
                <a:uFillTx/>
                <a:latin typeface="Calibri"/>
                <a:ea typeface="+mn-ea"/>
                <a:cs typeface="+mn-cs"/>
              </a:rPr>
              <a:t> Array:", array)  # Output: [1 2 3]</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Example 4: Using an alias for a specific function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from math import sqrt as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square_root</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Using the aliased function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print("Square root of 36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square_root</a:t>
            </a:r>
            <a:r>
              <a:rPr kumimoji="0" lang="en-US" sz="2800" b="0" i="0" u="none" strike="noStrike" kern="1200" cap="none" spc="0" normalizeH="0" baseline="0" noProof="0" dirty="0">
                <a:ln>
                  <a:noFill/>
                </a:ln>
                <a:solidFill>
                  <a:prstClr val="black"/>
                </a:solidFill>
                <a:effectLst/>
                <a:uLnTx/>
                <a:uFillTx/>
                <a:latin typeface="Calibri"/>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square_root</a:t>
            </a:r>
            <a:r>
              <a:rPr kumimoji="0" lang="en-US" sz="2800" b="0" i="0" u="none" strike="noStrike" kern="1200" cap="none" spc="0" normalizeH="0" baseline="0" noProof="0" dirty="0">
                <a:ln>
                  <a:noFill/>
                </a:ln>
                <a:solidFill>
                  <a:prstClr val="black"/>
                </a:solidFill>
                <a:effectLst/>
                <a:uLnTx/>
                <a:uFillTx/>
                <a:latin typeface="Calibri"/>
                <a:ea typeface="+mn-ea"/>
                <a:cs typeface="+mn-cs"/>
              </a:rPr>
              <a:t>(36))  # Output: 6.0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Example 5: Importing all components (not recommended)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from math import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Using a function from the math module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print("Sine of pi/2 (sin):", sin(pi / 2))  # Output: 1.0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Example 6: Using external modules (e.g., pandas)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Uncomment the following line if pandas is not installed: pip install pandas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import pandas as pd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Using pandas to create a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DataFrame</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data = {'Name': ['Alice', 'Bob'], 'Age': [25, 30]}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prstClr val="black"/>
                </a:solidFill>
                <a:effectLst/>
                <a:uLnTx/>
                <a:uFillTx/>
                <a:latin typeface="Calibri"/>
                <a:ea typeface="+mn-ea"/>
                <a:cs typeface="+mn-cs"/>
              </a:rPr>
              <a:t>df</a:t>
            </a:r>
            <a:r>
              <a:rPr kumimoji="0" lang="en-US" sz="2800" b="0" i="0" u="none" strike="noStrike" kern="1200" cap="none" spc="0" normalizeH="0" baseline="0" noProof="0" dirty="0">
                <a:ln>
                  <a:noFill/>
                </a:ln>
                <a:solidFill>
                  <a:prstClr val="black"/>
                </a:solidFill>
                <a:effectLst/>
                <a:uLnTx/>
                <a:uFillTx/>
                <a:latin typeface="Calibri"/>
                <a:ea typeface="+mn-ea"/>
                <a:cs typeface="+mn-cs"/>
              </a:rPr>
              <a:t> =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pd.DataFrame</a:t>
            </a:r>
            <a:r>
              <a:rPr kumimoji="0" lang="en-US" sz="2800" b="0" i="0" u="none" strike="noStrike" kern="1200" cap="none" spc="0" normalizeH="0" baseline="0" noProof="0" dirty="0">
                <a:ln>
                  <a:noFill/>
                </a:ln>
                <a:solidFill>
                  <a:prstClr val="black"/>
                </a:solidFill>
                <a:effectLst/>
                <a:uLnTx/>
                <a:uFillTx/>
                <a:latin typeface="Calibri"/>
                <a:ea typeface="+mn-ea"/>
                <a:cs typeface="+mn-cs"/>
              </a:rPr>
              <a:t>(data)</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print("Pandas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DataFrame</a:t>
            </a:r>
            <a:r>
              <a:rPr kumimoji="0" lang="en-US" sz="2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print(</a:t>
            </a:r>
            <a:r>
              <a:rPr kumimoji="0" lang="en-US" sz="2800" b="0" i="0" u="none" strike="noStrike" kern="1200" cap="none" spc="0" normalizeH="0" baseline="0" noProof="0" dirty="0" err="1">
                <a:ln>
                  <a:noFill/>
                </a:ln>
                <a:solidFill>
                  <a:prstClr val="black"/>
                </a:solidFill>
                <a:effectLst/>
                <a:uLnTx/>
                <a:uFillTx/>
                <a:latin typeface="Calibri"/>
                <a:ea typeface="+mn-ea"/>
                <a:cs typeface="+mn-cs"/>
              </a:rPr>
              <a:t>df</a:t>
            </a:r>
            <a:r>
              <a:rPr kumimoji="0" lang="en-US" sz="2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Output: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Name  Age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0  Alice   25</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1    Bob   30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Example 7: Importing a custom module (Assume mymodule.py exists in the same directory)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Custom module content (mymodule.py):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def greet(name):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return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f"Hello</a:t>
            </a:r>
            <a:r>
              <a:rPr kumimoji="0" lang="en-US" sz="2800" b="0" i="0" u="none" strike="noStrike" kern="1200" cap="none" spc="0" normalizeH="0" baseline="0" noProof="0" dirty="0">
                <a:ln>
                  <a:noFill/>
                </a:ln>
                <a:solidFill>
                  <a:prstClr val="black"/>
                </a:solidFill>
                <a:effectLst/>
                <a:uLnTx/>
                <a:uFillTx/>
                <a:latin typeface="Calibri"/>
                <a:ea typeface="+mn-ea"/>
                <a:cs typeface="+mn-cs"/>
              </a:rPr>
              <a:t>, {name}!"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Import the custom module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Uncomment the below code if you have the custom module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import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mymodule</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print("Greeting from custom module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mymodule.greet</a:t>
            </a:r>
            <a:r>
              <a:rPr kumimoji="0" lang="en-US" sz="2800" b="0" i="0" u="none" strike="noStrike" kern="1200" cap="none" spc="0" normalizeH="0" baseline="0" noProof="0" dirty="0">
                <a:ln>
                  <a:noFill/>
                </a:ln>
                <a:solidFill>
                  <a:prstClr val="black"/>
                </a:solidFill>
                <a:effectLst/>
                <a:uLnTx/>
                <a:uFillTx/>
                <a:latin typeface="Calibri"/>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mymodule.greet</a:t>
            </a:r>
            <a:r>
              <a:rPr kumimoji="0" lang="en-US" sz="2800" b="0" i="0" u="none" strike="noStrike" kern="1200" cap="none" spc="0" normalizeH="0" baseline="0" noProof="0" dirty="0">
                <a:ln>
                  <a:noFill/>
                </a:ln>
                <a:solidFill>
                  <a:prstClr val="black"/>
                </a:solidFill>
                <a:effectLst/>
                <a:uLnTx/>
                <a:uFillTx/>
                <a:latin typeface="Calibri"/>
                <a:ea typeface="+mn-ea"/>
                <a:cs typeface="+mn-cs"/>
              </a:rPr>
              <a:t>("Alice"))  # Output: Hello, Alice!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Importing a specific function from the custom module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Uncomment the below code if you have the custom module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from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mymodule</a:t>
            </a:r>
            <a:r>
              <a:rPr kumimoji="0" lang="en-US" sz="2800" b="0" i="0" u="none" strike="noStrike" kern="1200" cap="none" spc="0" normalizeH="0" baseline="0" noProof="0" dirty="0">
                <a:ln>
                  <a:noFill/>
                </a:ln>
                <a:solidFill>
                  <a:prstClr val="black"/>
                </a:solidFill>
                <a:effectLst/>
                <a:uLnTx/>
                <a:uFillTx/>
                <a:latin typeface="Calibri"/>
                <a:ea typeface="+mn-ea"/>
                <a:cs typeface="+mn-cs"/>
              </a:rPr>
              <a:t> import greet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print("Greeting from custom module (greet):", greet("Bob"))  # Output: Hello, Bob!</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Example 8: Reloading a module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Uncomment the below code if you are modifying and testing a custom module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from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importlib</a:t>
            </a:r>
            <a:r>
              <a:rPr kumimoji="0" lang="en-US" sz="2800" b="0" i="0" u="none" strike="noStrike" kern="1200" cap="none" spc="0" normalizeH="0" baseline="0" noProof="0" dirty="0">
                <a:ln>
                  <a:noFill/>
                </a:ln>
                <a:solidFill>
                  <a:prstClr val="black"/>
                </a:solidFill>
                <a:effectLst/>
                <a:uLnTx/>
                <a:uFillTx/>
                <a:latin typeface="Calibri"/>
                <a:ea typeface="+mn-ea"/>
                <a:cs typeface="+mn-cs"/>
              </a:rPr>
              <a:t> import reload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reload(</a:t>
            </a:r>
            <a:r>
              <a:rPr kumimoji="0" lang="en-US" sz="2800" b="0" i="0" u="none" strike="noStrike" kern="1200" cap="none" spc="0" normalizeH="0" baseline="0" noProof="0" dirty="0" err="1">
                <a:ln>
                  <a:noFill/>
                </a:ln>
                <a:solidFill>
                  <a:prstClr val="black"/>
                </a:solidFill>
                <a:effectLst/>
                <a:uLnTx/>
                <a:uFillTx/>
                <a:latin typeface="Calibri"/>
                <a:ea typeface="+mn-ea"/>
                <a:cs typeface="+mn-cs"/>
              </a:rPr>
              <a:t>mymodule</a:t>
            </a:r>
            <a:r>
              <a:rPr kumimoji="0" lang="en-US" sz="2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Example 9: Using random module with an alias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from random import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randint</a:t>
            </a:r>
            <a:r>
              <a:rPr kumimoji="0" lang="en-US" sz="2800" b="0" i="0" u="none" strike="noStrike" kern="1200" cap="none" spc="0" normalizeH="0" baseline="0" noProof="0" dirty="0">
                <a:ln>
                  <a:noFill/>
                </a:ln>
                <a:solidFill>
                  <a:prstClr val="black"/>
                </a:solidFill>
                <a:effectLst/>
                <a:uLnTx/>
                <a:uFillTx/>
                <a:latin typeface="Calibri"/>
                <a:ea typeface="+mn-ea"/>
                <a:cs typeface="+mn-cs"/>
              </a:rPr>
              <a:t> as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random_integer</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Generating a random integer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print("Random integer between 1 and 10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random_integer</a:t>
            </a:r>
            <a:r>
              <a:rPr kumimoji="0" lang="en-US" sz="2800" b="0" i="0" u="none" strike="noStrike" kern="1200" cap="none" spc="0" normalizeH="0" baseline="0" noProof="0" dirty="0">
                <a:ln>
                  <a:noFill/>
                </a:ln>
                <a:solidFill>
                  <a:prstClr val="black"/>
                </a:solidFill>
                <a:effectLst/>
                <a:uLnTx/>
                <a:uFillTx/>
                <a:latin typeface="Calibri"/>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random_integer</a:t>
            </a:r>
            <a:r>
              <a:rPr kumimoji="0" lang="en-US" sz="2800" b="0" i="0" u="none" strike="noStrike" kern="1200" cap="none" spc="0" normalizeH="0" baseline="0" noProof="0" dirty="0">
                <a:ln>
                  <a:noFill/>
                </a:ln>
                <a:solidFill>
                  <a:prstClr val="black"/>
                </a:solidFill>
                <a:effectLst/>
                <a:uLnTx/>
                <a:uFillTx/>
                <a:latin typeface="Calibri"/>
                <a:ea typeface="+mn-ea"/>
                <a:cs typeface="+mn-cs"/>
              </a:rPr>
              <a:t>(1, 10))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Example 10: Combining various imports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print("Combination of imports example:")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print("Value of pi (from math):", pi)  # Output: 3.141592653589793</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print("Square root of 49 (from math):", sqrt(49))  # Output: 7.0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print("Random integer between 1 and 100 (from random):",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random_integer</a:t>
            </a:r>
            <a:r>
              <a:rPr kumimoji="0" lang="en-US" sz="2800" b="0" i="0" u="none" strike="noStrike" kern="1200" cap="none" spc="0" normalizeH="0" baseline="0" noProof="0" dirty="0">
                <a:ln>
                  <a:noFill/>
                </a:ln>
                <a:solidFill>
                  <a:prstClr val="black"/>
                </a:solidFill>
                <a:effectLst/>
                <a:uLnTx/>
                <a:uFillTx/>
                <a:latin typeface="Calibri"/>
                <a:ea typeface="+mn-ea"/>
                <a:cs typeface="+mn-cs"/>
              </a:rPr>
              <a:t>(1, 100))  # Random Output</a:t>
            </a:r>
          </a:p>
        </p:txBody>
      </p:sp>
    </p:spTree>
    <p:extLst>
      <p:ext uri="{BB962C8B-B14F-4D97-AF65-F5344CB8AC3E}">
        <p14:creationId xmlns:p14="http://schemas.microsoft.com/office/powerpoint/2010/main" val="1328352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A78ACB39-B767-F0E1-FD3D-E667E710FD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294244-947B-5294-A99F-F92D2A73D4DD}"/>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Hands-on</a:t>
            </a:r>
          </a:p>
        </p:txBody>
      </p:sp>
      <p:sp>
        <p:nvSpPr>
          <p:cNvPr id="3" name="Content Placeholder 2">
            <a:extLst>
              <a:ext uri="{FF2B5EF4-FFF2-40B4-BE49-F238E27FC236}">
                <a16:creationId xmlns:a16="http://schemas.microsoft.com/office/drawing/2014/main" id="{6340AC0B-963F-D1AA-7D6E-763DC4D4303D}"/>
              </a:ext>
            </a:extLst>
          </p:cNvPr>
          <p:cNvSpPr>
            <a:spLocks noGrp="1"/>
          </p:cNvSpPr>
          <p:nvPr>
            <p:ph idx="1"/>
          </p:nvPr>
        </p:nvSpPr>
        <p:spPr>
          <a:xfrm>
            <a:off x="342900" y="1076632"/>
            <a:ext cx="11474926" cy="5435534"/>
          </a:xfrm>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Write functions for calculating statistics (mean, median).</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6453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118BE24C-18E0-E8C8-0211-DD9438DAD0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E6123-9CDB-15C9-5E56-0316DBE3DBBF}"/>
              </a:ext>
            </a:extLst>
          </p:cNvPr>
          <p:cNvSpPr>
            <a:spLocks noGrp="1"/>
          </p:cNvSpPr>
          <p:nvPr>
            <p:ph type="title"/>
          </p:nvPr>
        </p:nvSpPr>
        <p:spPr>
          <a:xfrm>
            <a:off x="342900" y="345834"/>
            <a:ext cx="11474926" cy="730798"/>
          </a:xfrm>
        </p:spPr>
        <p:txBody>
          <a:bodyPr>
            <a:normAutofit/>
          </a:bodyPr>
          <a:lstStyle/>
          <a:p>
            <a:r>
              <a:rPr lang="en-US" sz="3000">
                <a:solidFill>
                  <a:srgbClr val="000398"/>
                </a:solidFill>
                <a:latin typeface="Arial Black" pitchFamily="34" charset="0"/>
              </a:rPr>
              <a:t>Case Study</a:t>
            </a:r>
            <a:endParaRPr lang="en-US" sz="3000" dirty="0">
              <a:solidFill>
                <a:srgbClr val="000398"/>
              </a:solidFill>
              <a:latin typeface="Arial Black" pitchFamily="34" charset="0"/>
            </a:endParaRPr>
          </a:p>
        </p:txBody>
      </p:sp>
      <p:sp>
        <p:nvSpPr>
          <p:cNvPr id="3" name="Content Placeholder 2">
            <a:extLst>
              <a:ext uri="{FF2B5EF4-FFF2-40B4-BE49-F238E27FC236}">
                <a16:creationId xmlns:a16="http://schemas.microsoft.com/office/drawing/2014/main" id="{FA3033E9-F030-EA5C-2DE0-DC819EAD4A64}"/>
              </a:ext>
            </a:extLst>
          </p:cNvPr>
          <p:cNvSpPr>
            <a:spLocks noGrp="1"/>
          </p:cNvSpPr>
          <p:nvPr>
            <p:ph idx="1"/>
          </p:nvPr>
        </p:nvSpPr>
        <p:spPr>
          <a:xfrm>
            <a:off x="342900" y="1076632"/>
            <a:ext cx="11474926" cy="5435534"/>
          </a:xfrm>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Write a script that imports a module to analyze customer survey </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39127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CD6E1F88-923F-9472-FCCD-F4EF978E0A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763BC7-C490-6CD9-E1AF-557D2F843FFA}"/>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What is a Function in programming</a:t>
            </a:r>
          </a:p>
        </p:txBody>
      </p:sp>
      <p:sp>
        <p:nvSpPr>
          <p:cNvPr id="7" name="Content Placeholder 6">
            <a:extLst>
              <a:ext uri="{FF2B5EF4-FFF2-40B4-BE49-F238E27FC236}">
                <a16:creationId xmlns:a16="http://schemas.microsoft.com/office/drawing/2014/main" id="{0C3E3DFE-CC95-A04E-3B0E-511B469AA452}"/>
              </a:ext>
            </a:extLst>
          </p:cNvPr>
          <p:cNvSpPr>
            <a:spLocks noGrp="1"/>
          </p:cNvSpPr>
          <p:nvPr>
            <p:ph idx="1"/>
          </p:nvPr>
        </p:nvSpPr>
        <p:spPr>
          <a:xfrm>
            <a:off x="342900" y="1076632"/>
            <a:ext cx="11474926" cy="5435534"/>
          </a:xfrm>
        </p:spPr>
        <p:txBody>
          <a:bodyPr numCol="2">
            <a:normAutofit/>
          </a:bodyPr>
          <a:lstStyle/>
          <a:p>
            <a:r>
              <a:rPr lang="en-US" b="1" dirty="0"/>
              <a:t>Definition</a:t>
            </a:r>
            <a:r>
              <a:rPr lang="en-US" dirty="0"/>
              <a:t>: A function is a block of code that </a:t>
            </a:r>
            <a:r>
              <a:rPr lang="en-US" b="1" dirty="0"/>
              <a:t>performs a specific task </a:t>
            </a:r>
            <a:r>
              <a:rPr lang="en-US" dirty="0"/>
              <a:t>and </a:t>
            </a:r>
            <a:r>
              <a:rPr lang="en-US" b="1" dirty="0"/>
              <a:t>can be used multiple times</a:t>
            </a:r>
          </a:p>
          <a:p>
            <a:r>
              <a:rPr lang="en-US" b="1" dirty="0"/>
              <a:t>Purpose</a:t>
            </a:r>
            <a:r>
              <a:rPr lang="en-US" dirty="0"/>
              <a:t>: Functions are used to break down large problems into smaller, more manageable chunks. </a:t>
            </a:r>
          </a:p>
          <a:p>
            <a:r>
              <a:rPr lang="en-US" b="1" dirty="0"/>
              <a:t>Advantage</a:t>
            </a:r>
            <a:r>
              <a:rPr lang="en-US" dirty="0"/>
              <a:t>: Functions can be reused, which saves time by reducing code repetition, make code cleaner, organized, modular and easier to maintain</a:t>
            </a:r>
          </a:p>
          <a:p>
            <a:r>
              <a:rPr lang="en-US" b="1" dirty="0"/>
              <a:t>Working </a:t>
            </a:r>
            <a:r>
              <a:rPr lang="en-US" dirty="0"/>
              <a:t>:Functions take in data, process it, and return a result. They can be called by other parts of program, and parameters can be passed into them. </a:t>
            </a:r>
          </a:p>
          <a:p>
            <a:r>
              <a:rPr lang="en-US" b="1" dirty="0"/>
              <a:t>Other terms</a:t>
            </a:r>
            <a:r>
              <a:rPr lang="en-US" dirty="0"/>
              <a:t>: Functions are also known as procedures, methods, subroutines, routines, or subprograms.</a:t>
            </a:r>
          </a:p>
        </p:txBody>
      </p:sp>
      <p:pic>
        <p:nvPicPr>
          <p:cNvPr id="4" name="Picture 3">
            <a:extLst>
              <a:ext uri="{FF2B5EF4-FFF2-40B4-BE49-F238E27FC236}">
                <a16:creationId xmlns:a16="http://schemas.microsoft.com/office/drawing/2014/main" id="{2B030298-C5AC-2C5D-1AB0-0AA5F0FC7EBD}"/>
              </a:ext>
            </a:extLst>
          </p:cNvPr>
          <p:cNvPicPr>
            <a:picLocks noChangeAspect="1"/>
          </p:cNvPicPr>
          <p:nvPr/>
        </p:nvPicPr>
        <p:blipFill>
          <a:blip r:embed="rId3"/>
          <a:stretch>
            <a:fillRect/>
          </a:stretch>
        </p:blipFill>
        <p:spPr>
          <a:xfrm>
            <a:off x="6096000" y="4300780"/>
            <a:ext cx="5721825" cy="2211386"/>
          </a:xfrm>
          <a:prstGeom prst="rect">
            <a:avLst/>
          </a:prstGeom>
        </p:spPr>
      </p:pic>
    </p:spTree>
    <p:extLst>
      <p:ext uri="{BB962C8B-B14F-4D97-AF65-F5344CB8AC3E}">
        <p14:creationId xmlns:p14="http://schemas.microsoft.com/office/powerpoint/2010/main" val="611813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4B5A5613-EDEE-A02F-DC49-34DA89469A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A3818-5A80-4C21-F458-1985898A5A6D}"/>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Key features of Functions</a:t>
            </a:r>
          </a:p>
        </p:txBody>
      </p:sp>
      <p:sp>
        <p:nvSpPr>
          <p:cNvPr id="7" name="Content Placeholder 6">
            <a:extLst>
              <a:ext uri="{FF2B5EF4-FFF2-40B4-BE49-F238E27FC236}">
                <a16:creationId xmlns:a16="http://schemas.microsoft.com/office/drawing/2014/main" id="{24160024-4E8E-50C2-5725-23FF90DCAACF}"/>
              </a:ext>
            </a:extLst>
          </p:cNvPr>
          <p:cNvSpPr>
            <a:spLocks noGrp="1"/>
          </p:cNvSpPr>
          <p:nvPr>
            <p:ph idx="1"/>
          </p:nvPr>
        </p:nvSpPr>
        <p:spPr>
          <a:xfrm>
            <a:off x="342900" y="1076632"/>
            <a:ext cx="11474926" cy="5435534"/>
          </a:xfrm>
        </p:spPr>
        <p:txBody>
          <a:bodyPr numCol="2">
            <a:normAutofit/>
          </a:bodyPr>
          <a:lstStyle/>
          <a:p>
            <a:pPr>
              <a:buFont typeface="+mj-lt"/>
              <a:buAutoNum type="arabicPeriod"/>
            </a:pPr>
            <a:r>
              <a:rPr lang="en-US" b="1" dirty="0"/>
              <a:t>Encapsulation</a:t>
            </a:r>
            <a:r>
              <a:rPr lang="en-US" dirty="0"/>
              <a:t>: A function groups a set of instructions together, abstracting complexity and making the code easier to read.</a:t>
            </a:r>
          </a:p>
          <a:p>
            <a:pPr>
              <a:buFont typeface="+mj-lt"/>
              <a:buAutoNum type="arabicPeriod"/>
            </a:pPr>
            <a:r>
              <a:rPr lang="en-US" b="1" dirty="0"/>
              <a:t>Reusability</a:t>
            </a:r>
            <a:r>
              <a:rPr lang="en-US" dirty="0"/>
              <a:t>: You can call a function multiple times without rewriting the same code.</a:t>
            </a:r>
          </a:p>
          <a:p>
            <a:pPr>
              <a:buFont typeface="+mj-lt"/>
              <a:buAutoNum type="arabicPeriod"/>
            </a:pPr>
            <a:r>
              <a:rPr lang="en-US" b="1" dirty="0"/>
              <a:t>Modularity</a:t>
            </a:r>
            <a:r>
              <a:rPr lang="en-US" dirty="0"/>
              <a:t>: Functions break a program into smaller, manageable pieces.</a:t>
            </a:r>
          </a:p>
          <a:p>
            <a:pPr>
              <a:buFont typeface="+mj-lt"/>
              <a:buAutoNum type="arabicPeriod"/>
            </a:pPr>
            <a:r>
              <a:rPr lang="en-US" b="1" dirty="0"/>
              <a:t>Maintainability</a:t>
            </a:r>
            <a:r>
              <a:rPr lang="en-US" dirty="0"/>
              <a:t>: Since functions are independent, making changes to a function doesn’t usually affect the rest of the program.</a:t>
            </a:r>
          </a:p>
          <a:p>
            <a:pPr>
              <a:buFont typeface="+mj-lt"/>
              <a:buAutoNum type="arabicPeriod"/>
            </a:pPr>
            <a:r>
              <a:rPr lang="en-US" b="1" i="0" dirty="0">
                <a:effectLst/>
                <a:latin typeface="__fkGroteskNeue_598ab8"/>
              </a:rPr>
              <a:t>Isolation</a:t>
            </a:r>
            <a:r>
              <a:rPr lang="en-US" b="0" i="0" dirty="0">
                <a:effectLst/>
                <a:latin typeface="__fkGroteskNeue_598ab8"/>
              </a:rPr>
              <a:t>: Functions can help isolate variables and logic, reducing the chance of errors and easy debugging.</a:t>
            </a:r>
            <a:endParaRPr lang="en-US" dirty="0"/>
          </a:p>
        </p:txBody>
      </p:sp>
      <p:pic>
        <p:nvPicPr>
          <p:cNvPr id="4" name="Picture 3">
            <a:extLst>
              <a:ext uri="{FF2B5EF4-FFF2-40B4-BE49-F238E27FC236}">
                <a16:creationId xmlns:a16="http://schemas.microsoft.com/office/drawing/2014/main" id="{50376B62-F89C-6253-5283-DBC3929DFA66}"/>
              </a:ext>
            </a:extLst>
          </p:cNvPr>
          <p:cNvPicPr>
            <a:picLocks noChangeAspect="1"/>
          </p:cNvPicPr>
          <p:nvPr/>
        </p:nvPicPr>
        <p:blipFill>
          <a:blip r:embed="rId3"/>
          <a:stretch>
            <a:fillRect/>
          </a:stretch>
        </p:blipFill>
        <p:spPr>
          <a:xfrm>
            <a:off x="6096000" y="3285641"/>
            <a:ext cx="5721826" cy="3226524"/>
          </a:xfrm>
          <a:prstGeom prst="rect">
            <a:avLst/>
          </a:prstGeom>
        </p:spPr>
      </p:pic>
    </p:spTree>
    <p:extLst>
      <p:ext uri="{BB962C8B-B14F-4D97-AF65-F5344CB8AC3E}">
        <p14:creationId xmlns:p14="http://schemas.microsoft.com/office/powerpoint/2010/main" val="388833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11EC81AB-941D-1260-3487-B945F943A3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A88EBC-2581-A940-4A3C-946F585949C1}"/>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Components of a Function</a:t>
            </a:r>
          </a:p>
        </p:txBody>
      </p:sp>
      <p:sp>
        <p:nvSpPr>
          <p:cNvPr id="7" name="Content Placeholder 6">
            <a:extLst>
              <a:ext uri="{FF2B5EF4-FFF2-40B4-BE49-F238E27FC236}">
                <a16:creationId xmlns:a16="http://schemas.microsoft.com/office/drawing/2014/main" id="{00C7F184-D2E9-4AA6-45C8-155291812A09}"/>
              </a:ext>
            </a:extLst>
          </p:cNvPr>
          <p:cNvSpPr>
            <a:spLocks noGrp="1"/>
          </p:cNvSpPr>
          <p:nvPr>
            <p:ph idx="1"/>
          </p:nvPr>
        </p:nvSpPr>
        <p:spPr>
          <a:xfrm>
            <a:off x="342900" y="1076632"/>
            <a:ext cx="11474926" cy="5435534"/>
          </a:xfrm>
        </p:spPr>
        <p:txBody>
          <a:bodyPr numCol="2">
            <a:normAutofit/>
          </a:bodyPr>
          <a:lstStyle/>
          <a:p>
            <a:pPr>
              <a:buFont typeface="+mj-lt"/>
              <a:buAutoNum type="arabicPeriod"/>
            </a:pPr>
            <a:r>
              <a:rPr lang="en-US" sz="2400" b="1" dirty="0"/>
              <a:t>Function Definition</a:t>
            </a:r>
            <a:r>
              <a:rPr lang="en-US" sz="2400" dirty="0"/>
              <a:t>: Specifies the name of the function, its parameters, and the code it will execute.</a:t>
            </a:r>
          </a:p>
          <a:p>
            <a:pPr>
              <a:buFont typeface="+mj-lt"/>
              <a:buAutoNum type="arabicPeriod"/>
            </a:pPr>
            <a:r>
              <a:rPr lang="en-US" sz="2400" b="1" dirty="0"/>
              <a:t>Body</a:t>
            </a:r>
            <a:r>
              <a:rPr lang="en-US" sz="2400" dirty="0"/>
              <a:t>: Contains the code that performs the specific task. </a:t>
            </a:r>
          </a:p>
          <a:p>
            <a:pPr>
              <a:buFont typeface="+mj-lt"/>
              <a:buAutoNum type="arabicPeriod"/>
            </a:pPr>
            <a:r>
              <a:rPr lang="en-US" sz="2400" b="1" dirty="0"/>
              <a:t>Function Call</a:t>
            </a:r>
            <a:r>
              <a:rPr lang="en-US" sz="2400" dirty="0"/>
              <a:t>: Executes the function, optionally passing arguments and receiving results.</a:t>
            </a:r>
          </a:p>
          <a:p>
            <a:pPr>
              <a:buFont typeface="+mj-lt"/>
              <a:buAutoNum type="arabicPeriod"/>
            </a:pPr>
            <a:r>
              <a:rPr lang="en-US" sz="2400" b="1" dirty="0"/>
              <a:t>Parameters/Arguments</a:t>
            </a:r>
            <a:r>
              <a:rPr lang="en-US" sz="2400" dirty="0"/>
              <a:t>: Input values that the function uses during execution.</a:t>
            </a:r>
          </a:p>
          <a:p>
            <a:pPr>
              <a:buFont typeface="+mj-lt"/>
              <a:buAutoNum type="arabicPeriod"/>
            </a:pPr>
            <a:r>
              <a:rPr lang="en-US" sz="2400" b="1" dirty="0"/>
              <a:t>Return Value</a:t>
            </a:r>
            <a:r>
              <a:rPr lang="en-US" sz="2400" dirty="0"/>
              <a:t>: The output of the function. Some functions may not return a value but perform actions like printing to console</a:t>
            </a:r>
          </a:p>
        </p:txBody>
      </p:sp>
      <p:pic>
        <p:nvPicPr>
          <p:cNvPr id="8" name="Picture 7">
            <a:extLst>
              <a:ext uri="{FF2B5EF4-FFF2-40B4-BE49-F238E27FC236}">
                <a16:creationId xmlns:a16="http://schemas.microsoft.com/office/drawing/2014/main" id="{4783F438-609C-6583-C3F1-7081858322A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p:blipFill>
        <p:spPr>
          <a:xfrm>
            <a:off x="6181230" y="1073105"/>
            <a:ext cx="5611100" cy="5435534"/>
          </a:xfrm>
          <a:prstGeom prst="rect">
            <a:avLst/>
          </a:prstGeom>
        </p:spPr>
      </p:pic>
    </p:spTree>
    <p:extLst>
      <p:ext uri="{BB962C8B-B14F-4D97-AF65-F5344CB8AC3E}">
        <p14:creationId xmlns:p14="http://schemas.microsoft.com/office/powerpoint/2010/main" val="1466958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AB572613-210F-DA00-88A9-C6246AB2A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67098-8895-02F5-FA2A-E37AFB375BE2}"/>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Types of Functions</a:t>
            </a:r>
          </a:p>
        </p:txBody>
      </p:sp>
      <p:sp>
        <p:nvSpPr>
          <p:cNvPr id="7" name="Content Placeholder 6">
            <a:extLst>
              <a:ext uri="{FF2B5EF4-FFF2-40B4-BE49-F238E27FC236}">
                <a16:creationId xmlns:a16="http://schemas.microsoft.com/office/drawing/2014/main" id="{049DE69B-CE07-A8F7-31B6-240CAB792140}"/>
              </a:ext>
            </a:extLst>
          </p:cNvPr>
          <p:cNvSpPr>
            <a:spLocks noGrp="1"/>
          </p:cNvSpPr>
          <p:nvPr>
            <p:ph idx="1"/>
          </p:nvPr>
        </p:nvSpPr>
        <p:spPr>
          <a:xfrm>
            <a:off x="342900" y="1076632"/>
            <a:ext cx="11474926" cy="5435534"/>
          </a:xfrm>
        </p:spPr>
        <p:txBody>
          <a:bodyPr numCol="2">
            <a:normAutofit/>
          </a:bodyPr>
          <a:lstStyle/>
          <a:p>
            <a:pPr marL="0" indent="0">
              <a:buNone/>
            </a:pPr>
            <a:r>
              <a:rPr lang="en-US" b="1" dirty="0"/>
              <a:t>1. Built-in Functions</a:t>
            </a:r>
            <a:r>
              <a:rPr lang="en-US" dirty="0"/>
              <a:t>: These are pre-defined functions provided by programming languages. They simplify coding by allowing developers to execute common operations without coding them from scratch. Ex: print(), </a:t>
            </a:r>
            <a:r>
              <a:rPr lang="en-US" dirty="0" err="1"/>
              <a:t>len</a:t>
            </a:r>
            <a:r>
              <a:rPr lang="en-US" dirty="0"/>
              <a:t>()</a:t>
            </a:r>
          </a:p>
          <a:p>
            <a:pPr marL="0" indent="0">
              <a:buNone/>
            </a:pPr>
            <a:r>
              <a:rPr lang="en-US" b="1" dirty="0"/>
              <a:t>2. User-defined Functions</a:t>
            </a:r>
            <a:r>
              <a:rPr lang="en-US" dirty="0"/>
              <a:t>: These are functions created by the programmer to perform specific tasks tailored to their needs. User-defined functions enhance the flexibility of the code and allow for custom operations.</a:t>
            </a:r>
          </a:p>
        </p:txBody>
      </p:sp>
      <p:pic>
        <p:nvPicPr>
          <p:cNvPr id="3" name="Picture 2">
            <a:extLst>
              <a:ext uri="{FF2B5EF4-FFF2-40B4-BE49-F238E27FC236}">
                <a16:creationId xmlns:a16="http://schemas.microsoft.com/office/drawing/2014/main" id="{100DA770-06F1-C690-AB84-91F27A4707FE}"/>
              </a:ext>
            </a:extLst>
          </p:cNvPr>
          <p:cNvPicPr>
            <a:picLocks noChangeAspect="1"/>
          </p:cNvPicPr>
          <p:nvPr/>
        </p:nvPicPr>
        <p:blipFill>
          <a:blip r:embed="rId3"/>
          <a:stretch>
            <a:fillRect/>
          </a:stretch>
        </p:blipFill>
        <p:spPr>
          <a:xfrm>
            <a:off x="6096000" y="1076632"/>
            <a:ext cx="5721826" cy="5435534"/>
          </a:xfrm>
          <a:prstGeom prst="rect">
            <a:avLst/>
          </a:prstGeom>
        </p:spPr>
      </p:pic>
    </p:spTree>
    <p:extLst>
      <p:ext uri="{BB962C8B-B14F-4D97-AF65-F5344CB8AC3E}">
        <p14:creationId xmlns:p14="http://schemas.microsoft.com/office/powerpoint/2010/main" val="1825532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5635630A-5AAE-C125-C631-9EBA9C5C2D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AAB103-904D-1951-1784-1C98657C340C}"/>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Modules – Do not Repeat Yourself</a:t>
            </a:r>
          </a:p>
        </p:txBody>
      </p:sp>
      <p:pic>
        <p:nvPicPr>
          <p:cNvPr id="3" name="Picture 2">
            <a:extLst>
              <a:ext uri="{FF2B5EF4-FFF2-40B4-BE49-F238E27FC236}">
                <a16:creationId xmlns:a16="http://schemas.microsoft.com/office/drawing/2014/main" id="{6E848361-0741-7D30-AA54-09C0366D5C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1146375"/>
            <a:ext cx="5753100" cy="5435534"/>
          </a:xfrm>
          <a:prstGeom prst="rect">
            <a:avLst/>
          </a:prstGeom>
        </p:spPr>
      </p:pic>
      <p:pic>
        <p:nvPicPr>
          <p:cNvPr id="6" name="Picture 5">
            <a:extLst>
              <a:ext uri="{FF2B5EF4-FFF2-40B4-BE49-F238E27FC236}">
                <a16:creationId xmlns:a16="http://schemas.microsoft.com/office/drawing/2014/main" id="{9470A4CD-D828-2A89-4D4E-62CB5E611A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2900" y="1076632"/>
            <a:ext cx="5753100" cy="5435534"/>
          </a:xfrm>
          <a:prstGeom prst="rect">
            <a:avLst/>
          </a:prstGeom>
        </p:spPr>
      </p:pic>
    </p:spTree>
    <p:extLst>
      <p:ext uri="{BB962C8B-B14F-4D97-AF65-F5344CB8AC3E}">
        <p14:creationId xmlns:p14="http://schemas.microsoft.com/office/powerpoint/2010/main" val="1593174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0D8F3E0F-0BCE-FDFD-655A-CB50B18B08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A056B4-B339-CA09-935E-C1F580E0545F}"/>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What is a Module</a:t>
            </a:r>
          </a:p>
        </p:txBody>
      </p:sp>
      <p:sp>
        <p:nvSpPr>
          <p:cNvPr id="5" name="Content Placeholder 4">
            <a:extLst>
              <a:ext uri="{FF2B5EF4-FFF2-40B4-BE49-F238E27FC236}">
                <a16:creationId xmlns:a16="http://schemas.microsoft.com/office/drawing/2014/main" id="{ECB3C7CD-89A8-DA25-BD15-6AB4C5F8C3F3}"/>
              </a:ext>
            </a:extLst>
          </p:cNvPr>
          <p:cNvSpPr>
            <a:spLocks noGrp="1"/>
          </p:cNvSpPr>
          <p:nvPr>
            <p:ph idx="1"/>
          </p:nvPr>
        </p:nvSpPr>
        <p:spPr>
          <a:xfrm>
            <a:off x="342899" y="1076632"/>
            <a:ext cx="11474925" cy="5435533"/>
          </a:xfrm>
        </p:spPr>
        <p:txBody>
          <a:bodyPr numCol="2">
            <a:normAutofit/>
          </a:bodyPr>
          <a:lstStyle/>
          <a:p>
            <a:r>
              <a:rPr lang="en-US" sz="2400" b="1" dirty="0"/>
              <a:t>English definition</a:t>
            </a:r>
            <a:r>
              <a:rPr lang="en-US" sz="2400" dirty="0"/>
              <a:t>: Module is an assembly of parts </a:t>
            </a:r>
            <a:r>
              <a:rPr lang="en-US" sz="2400" b="1" dirty="0"/>
              <a:t>designed to be added and removed </a:t>
            </a:r>
            <a:r>
              <a:rPr lang="en-US" sz="2400" dirty="0"/>
              <a:t>from a larger system easily</a:t>
            </a:r>
          </a:p>
          <a:p>
            <a:r>
              <a:rPr lang="en-US" sz="2400" b="1" dirty="0"/>
              <a:t>Programming definition</a:t>
            </a:r>
            <a:r>
              <a:rPr lang="en-US" sz="2400" dirty="0"/>
              <a:t>: Module is a file that contains a collection of related code, such as functions, classes, or variables, to perform specific tasks and can be reused in other programs. </a:t>
            </a:r>
          </a:p>
          <a:p>
            <a:r>
              <a:rPr lang="en-US" sz="2400" b="1" dirty="0"/>
              <a:t>Advantage</a:t>
            </a:r>
            <a:r>
              <a:rPr lang="en-US" sz="2400" dirty="0"/>
              <a:t>: Modules help organize code into logical units, making it easier to maintain, understand, and reuse.</a:t>
            </a:r>
          </a:p>
          <a:p>
            <a:r>
              <a:rPr lang="en-US" sz="2400" b="1" dirty="0"/>
              <a:t>Reuse</a:t>
            </a:r>
            <a:r>
              <a:rPr lang="en-US" sz="2400" dirty="0"/>
              <a:t>: Module can be imported for use as a whole or only a single function. </a:t>
            </a:r>
          </a:p>
          <a:p>
            <a:r>
              <a:rPr lang="en-US" sz="2400" dirty="0"/>
              <a:t>Python has </a:t>
            </a:r>
            <a:r>
              <a:rPr lang="en-US" sz="2400" b="1" dirty="0"/>
              <a:t>no main function or method</a:t>
            </a:r>
            <a:r>
              <a:rPr lang="en-US" sz="2400" dirty="0"/>
              <a:t>. Instead, there is a </a:t>
            </a:r>
            <a:r>
              <a:rPr lang="en-US" sz="2400" b="1" dirty="0"/>
              <a:t>main module</a:t>
            </a:r>
            <a:r>
              <a:rPr lang="en-US" sz="2400" dirty="0"/>
              <a:t>. </a:t>
            </a:r>
            <a:r>
              <a:rPr lang="en-US" sz="2400" b="1" dirty="0"/>
              <a:t>The main module is the source file that runs first</a:t>
            </a:r>
            <a:r>
              <a:rPr lang="en-US" sz="2400" dirty="0"/>
              <a:t>. Whatever file you give to the interpreter at startup becomes main. It doesn’t matter the name of the file.</a:t>
            </a:r>
          </a:p>
        </p:txBody>
      </p:sp>
      <p:pic>
        <p:nvPicPr>
          <p:cNvPr id="3" name="Picture 2">
            <a:extLst>
              <a:ext uri="{FF2B5EF4-FFF2-40B4-BE49-F238E27FC236}">
                <a16:creationId xmlns:a16="http://schemas.microsoft.com/office/drawing/2014/main" id="{A68B4BB0-9ECD-F4B1-D05A-FCCE6EA7BF11}"/>
              </a:ext>
            </a:extLst>
          </p:cNvPr>
          <p:cNvPicPr>
            <a:picLocks noChangeAspect="1"/>
          </p:cNvPicPr>
          <p:nvPr/>
        </p:nvPicPr>
        <p:blipFill>
          <a:blip r:embed="rId3"/>
          <a:stretch>
            <a:fillRect/>
          </a:stretch>
        </p:blipFill>
        <p:spPr>
          <a:xfrm>
            <a:off x="6096000" y="2696706"/>
            <a:ext cx="5721824" cy="3815460"/>
          </a:xfrm>
          <a:prstGeom prst="rect">
            <a:avLst/>
          </a:prstGeom>
        </p:spPr>
      </p:pic>
    </p:spTree>
    <p:extLst>
      <p:ext uri="{BB962C8B-B14F-4D97-AF65-F5344CB8AC3E}">
        <p14:creationId xmlns:p14="http://schemas.microsoft.com/office/powerpoint/2010/main" val="24192834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8752</TotalTime>
  <Words>3968</Words>
  <Application>Microsoft Office PowerPoint</Application>
  <PresentationFormat>Widescreen</PresentationFormat>
  <Paragraphs>375</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__fkGroteskNeue_598ab8</vt:lpstr>
      <vt:lpstr>Arial</vt:lpstr>
      <vt:lpstr>Arial Black</vt:lpstr>
      <vt:lpstr>Calibri</vt:lpstr>
      <vt:lpstr>Calibri Light</vt:lpstr>
      <vt:lpstr>Office Theme</vt:lpstr>
      <vt:lpstr>Gen-AI</vt:lpstr>
      <vt:lpstr>Day 4 - Python</vt:lpstr>
      <vt:lpstr>Syllabus</vt:lpstr>
      <vt:lpstr>What is a Function in programming</vt:lpstr>
      <vt:lpstr>Key features of Functions</vt:lpstr>
      <vt:lpstr>Components of a Function</vt:lpstr>
      <vt:lpstr>Types of Functions</vt:lpstr>
      <vt:lpstr>Modules – Do not Repeat Yourself</vt:lpstr>
      <vt:lpstr>What is a Module</vt:lpstr>
      <vt:lpstr>Key features of a Module</vt:lpstr>
      <vt:lpstr>Types of Modules</vt:lpstr>
      <vt:lpstr>Packages</vt:lpstr>
      <vt:lpstr>What is a Package</vt:lpstr>
      <vt:lpstr>Key features of Packages</vt:lpstr>
      <vt:lpstr>Key features of Packages</vt:lpstr>
      <vt:lpstr>Libraries</vt:lpstr>
      <vt:lpstr>What is a Library in programming</vt:lpstr>
      <vt:lpstr>Types of Libraries</vt:lpstr>
      <vt:lpstr>Key features of Libraries</vt:lpstr>
      <vt:lpstr>Libraries</vt:lpstr>
      <vt:lpstr>Framework</vt:lpstr>
      <vt:lpstr>What is a Framework</vt:lpstr>
      <vt:lpstr>Key features of a Framework</vt:lpstr>
      <vt:lpstr>What is a Platform</vt:lpstr>
      <vt:lpstr>Key features of a Platform</vt:lpstr>
      <vt:lpstr>Key features of a Platform</vt:lpstr>
      <vt:lpstr>Defining functions</vt:lpstr>
      <vt:lpstr>Lambda functions</vt:lpstr>
      <vt:lpstr>Lambda functions</vt:lpstr>
      <vt:lpstr>Lambda functions</vt:lpstr>
      <vt:lpstr>import modules</vt:lpstr>
      <vt:lpstr>Hands-on</vt:lpstr>
      <vt:lpstr>Case Study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8</dc:title>
  <dc:creator>Perumalsamy, Ganesan</dc:creator>
  <cp:lastModifiedBy>Gopala Krishna Rao</cp:lastModifiedBy>
  <cp:revision>630</cp:revision>
  <dcterms:created xsi:type="dcterms:W3CDTF">2021-12-28T19:16:03Z</dcterms:created>
  <dcterms:modified xsi:type="dcterms:W3CDTF">2024-11-25T14:29:31Z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7cb76b2-10b8-4fe1-93d4-2202842406cd_Enabled">
    <vt:lpwstr>True</vt:lpwstr>
  </property>
  <property fmtid="{D5CDD505-2E9C-101B-9397-08002B2CF9AE}" pid="3" name="MSIP_Label_17cb76b2-10b8-4fe1-93d4-2202842406cd_SiteId">
    <vt:lpwstr>945c199a-83a2-4e80-9f8c-5a91be5752dd</vt:lpwstr>
  </property>
  <property fmtid="{D5CDD505-2E9C-101B-9397-08002B2CF9AE}" pid="4" name="MSIP_Label_17cb76b2-10b8-4fe1-93d4-2202842406cd_Owner">
    <vt:lpwstr>Ganesan.Perumalsamy@emc.com</vt:lpwstr>
  </property>
  <property fmtid="{D5CDD505-2E9C-101B-9397-08002B2CF9AE}" pid="5" name="MSIP_Label_17cb76b2-10b8-4fe1-93d4-2202842406cd_SetDate">
    <vt:lpwstr>2021-12-28T19:16:12.6604144Z</vt:lpwstr>
  </property>
  <property fmtid="{D5CDD505-2E9C-101B-9397-08002B2CF9AE}" pid="6" name="MSIP_Label_17cb76b2-10b8-4fe1-93d4-2202842406cd_Name">
    <vt:lpwstr>External Public</vt:lpwstr>
  </property>
  <property fmtid="{D5CDD505-2E9C-101B-9397-08002B2CF9AE}" pid="7" name="MSIP_Label_17cb76b2-10b8-4fe1-93d4-2202842406cd_Application">
    <vt:lpwstr>Microsoft Azure Information Protection</vt:lpwstr>
  </property>
  <property fmtid="{D5CDD505-2E9C-101B-9397-08002B2CF9AE}" pid="8" name="MSIP_Label_17cb76b2-10b8-4fe1-93d4-2202842406cd_ActionId">
    <vt:lpwstr>95265ae4-ad38-4c88-bdbd-c61f676d030b</vt:lpwstr>
  </property>
  <property fmtid="{D5CDD505-2E9C-101B-9397-08002B2CF9AE}" pid="9" name="MSIP_Label_17cb76b2-10b8-4fe1-93d4-2202842406cd_Extended_MSFT_Method">
    <vt:lpwstr>Manual</vt:lpwstr>
  </property>
  <property fmtid="{D5CDD505-2E9C-101B-9397-08002B2CF9AE}" pid="10" name="aiplabel">
    <vt:lpwstr>External Public</vt:lpwstr>
  </property>
</Properties>
</file>